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handoutMasterIdLst>
    <p:handoutMasterId r:id="rId55"/>
  </p:handoutMasterIdLst>
  <p:sldIdLst>
    <p:sldId id="331" r:id="rId3"/>
    <p:sldId id="332" r:id="rId5"/>
    <p:sldId id="333" r:id="rId6"/>
    <p:sldId id="334" r:id="rId7"/>
    <p:sldId id="379" r:id="rId8"/>
    <p:sldId id="335" r:id="rId9"/>
    <p:sldId id="336" r:id="rId10"/>
    <p:sldId id="380" r:id="rId11"/>
    <p:sldId id="337" r:id="rId12"/>
    <p:sldId id="338" r:id="rId13"/>
    <p:sldId id="339" r:id="rId14"/>
    <p:sldId id="340" r:id="rId15"/>
    <p:sldId id="341" r:id="rId16"/>
    <p:sldId id="343" r:id="rId17"/>
    <p:sldId id="376" r:id="rId18"/>
    <p:sldId id="342" r:id="rId19"/>
    <p:sldId id="344" r:id="rId20"/>
    <p:sldId id="345" r:id="rId21"/>
    <p:sldId id="346" r:id="rId22"/>
    <p:sldId id="347" r:id="rId23"/>
    <p:sldId id="348" r:id="rId24"/>
    <p:sldId id="349" r:id="rId25"/>
    <p:sldId id="350" r:id="rId26"/>
    <p:sldId id="351" r:id="rId27"/>
    <p:sldId id="352" r:id="rId28"/>
    <p:sldId id="353" r:id="rId29"/>
    <p:sldId id="354" r:id="rId30"/>
    <p:sldId id="355" r:id="rId31"/>
    <p:sldId id="356" r:id="rId32"/>
    <p:sldId id="357" r:id="rId33"/>
    <p:sldId id="358" r:id="rId34"/>
    <p:sldId id="359" r:id="rId35"/>
    <p:sldId id="360" r:id="rId36"/>
    <p:sldId id="361" r:id="rId37"/>
    <p:sldId id="362" r:id="rId38"/>
    <p:sldId id="363" r:id="rId39"/>
    <p:sldId id="364" r:id="rId40"/>
    <p:sldId id="365" r:id="rId41"/>
    <p:sldId id="381" r:id="rId42"/>
    <p:sldId id="375" r:id="rId43"/>
    <p:sldId id="377" r:id="rId44"/>
    <p:sldId id="366" r:id="rId45"/>
    <p:sldId id="367" r:id="rId46"/>
    <p:sldId id="368" r:id="rId47"/>
    <p:sldId id="369" r:id="rId48"/>
    <p:sldId id="370" r:id="rId49"/>
    <p:sldId id="371" r:id="rId50"/>
    <p:sldId id="372" r:id="rId51"/>
    <p:sldId id="373" r:id="rId52"/>
    <p:sldId id="378" r:id="rId53"/>
    <p:sldId id="374" r:id="rId54"/>
  </p:sldIdLst>
  <p:sldSz cx="9144000" cy="6858000" type="screen4x3"/>
  <p:notesSz cx="7086600" cy="93726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67" autoAdjust="0"/>
    <p:restoredTop sz="94667"/>
  </p:normalViewPr>
  <p:slideViewPr>
    <p:cSldViewPr snapToGrid="0">
      <p:cViewPr varScale="1">
        <p:scale>
          <a:sx n="60" d="100"/>
          <a:sy n="60" d="100"/>
        </p:scale>
        <p:origin x="1354" y="58"/>
      </p:cViewPr>
      <p:guideLst>
        <p:guide orient="horz" pos="777"/>
        <p:guide pos="417"/>
      </p:guideLst>
    </p:cSldViewPr>
  </p:slideViewPr>
  <p:outlineViewPr>
    <p:cViewPr>
      <p:scale>
        <a:sx n="33" d="100"/>
        <a:sy n="33" d="100"/>
      </p:scale>
      <p:origin x="0" y="0"/>
    </p:cViewPr>
    <p:sldLst>
      <p:sld r:id="rId1" collapse="1"/>
      <p:sld r:id="rId2" collapse="1"/>
    </p:sldLst>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8" Type="http://schemas.openxmlformats.org/officeDocument/2006/relationships/tableStyles" Target="tableStyles.xml"/><Relationship Id="rId57" Type="http://schemas.openxmlformats.org/officeDocument/2006/relationships/viewProps" Target="viewProps.xml"/><Relationship Id="rId56" Type="http://schemas.openxmlformats.org/officeDocument/2006/relationships/presProps" Target="presProps.xml"/><Relationship Id="rId55" Type="http://schemas.openxmlformats.org/officeDocument/2006/relationships/handoutMaster" Target="handoutMasters/handoutMaster1.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_rels/viewProps.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p:cNvSpPr>
            <a:spLocks noGrp="1" noChangeArrowheads="1"/>
          </p:cNvSpPr>
          <p:nvPr>
            <p:ph type="hdr" sz="quarter"/>
          </p:nvPr>
        </p:nvSpPr>
        <p:spPr bwMode="auto">
          <a:xfrm>
            <a:off x="0" y="0"/>
            <a:ext cx="3106738" cy="446088"/>
          </a:xfrm>
          <a:prstGeom prst="rect">
            <a:avLst/>
          </a:prstGeom>
          <a:noFill/>
          <a:ln w="9525">
            <a:noFill/>
            <a:miter lim="800000"/>
          </a:ln>
        </p:spPr>
        <p:txBody>
          <a:bodyPr vert="horz" wrap="none" lIns="89090" tIns="44546" rIns="89090" bIns="44546" numCol="1" anchor="ctr" anchorCtr="0" compatLnSpc="1"/>
          <a:lstStyle>
            <a:lvl1pPr defTabSz="891540">
              <a:defRPr sz="1100">
                <a:latin typeface="Helvetica" pitchFamily="2" charset="0"/>
                <a:ea typeface="MS PGothic" panose="020B0600070205080204" pitchFamily="34" charset="-128"/>
                <a:cs typeface="MS PGothic" panose="020B0600070205080204" pitchFamily="34" charset="-128"/>
              </a:defRPr>
            </a:lvl1pPr>
          </a:lstStyle>
          <a:p>
            <a:pPr>
              <a:defRPr/>
            </a:pPr>
            <a:endParaRPr lang="en-US">
              <a:latin typeface="微软雅黑" panose="020B0503020204020204" charset="-122"/>
            </a:endParaRPr>
          </a:p>
        </p:txBody>
      </p:sp>
      <p:sp>
        <p:nvSpPr>
          <p:cNvPr id="46083" name="Rectangle 3"/>
          <p:cNvSpPr>
            <a:spLocks noGrp="1" noChangeArrowheads="1"/>
          </p:cNvSpPr>
          <p:nvPr>
            <p:ph type="dt" sz="quarter" idx="1"/>
          </p:nvPr>
        </p:nvSpPr>
        <p:spPr bwMode="auto">
          <a:xfrm>
            <a:off x="3994150" y="0"/>
            <a:ext cx="3105150" cy="446088"/>
          </a:xfrm>
          <a:prstGeom prst="rect">
            <a:avLst/>
          </a:prstGeom>
          <a:noFill/>
          <a:ln w="9525">
            <a:noFill/>
            <a:miter lim="800000"/>
          </a:ln>
        </p:spPr>
        <p:txBody>
          <a:bodyPr vert="horz" wrap="none" lIns="89090" tIns="44546" rIns="89090" bIns="44546" numCol="1" anchor="ctr" anchorCtr="0" compatLnSpc="1"/>
          <a:lstStyle>
            <a:lvl1pPr algn="r" defTabSz="891540">
              <a:defRPr sz="1100">
                <a:latin typeface="Helvetica" pitchFamily="2" charset="0"/>
                <a:ea typeface="MS PGothic" panose="020B0600070205080204" pitchFamily="34" charset="-128"/>
                <a:cs typeface="MS PGothic" panose="020B0600070205080204" pitchFamily="34" charset="-128"/>
              </a:defRPr>
            </a:lvl1pPr>
          </a:lstStyle>
          <a:p>
            <a:pPr>
              <a:defRPr/>
            </a:pPr>
            <a:endParaRPr lang="en-US">
              <a:latin typeface="微软雅黑" panose="020B0503020204020204" charset="-122"/>
            </a:endParaRPr>
          </a:p>
        </p:txBody>
      </p:sp>
      <p:sp>
        <p:nvSpPr>
          <p:cNvPr id="46084" name="Rectangle 4"/>
          <p:cNvSpPr>
            <a:spLocks noGrp="1" noChangeArrowheads="1"/>
          </p:cNvSpPr>
          <p:nvPr>
            <p:ph type="ftr" sz="quarter" idx="2"/>
          </p:nvPr>
        </p:nvSpPr>
        <p:spPr bwMode="auto">
          <a:xfrm>
            <a:off x="0" y="8939213"/>
            <a:ext cx="3106738" cy="446087"/>
          </a:xfrm>
          <a:prstGeom prst="rect">
            <a:avLst/>
          </a:prstGeom>
          <a:noFill/>
          <a:ln w="9525">
            <a:noFill/>
            <a:miter lim="800000"/>
          </a:ln>
        </p:spPr>
        <p:txBody>
          <a:bodyPr vert="horz" wrap="none" lIns="89090" tIns="44546" rIns="89090" bIns="44546" numCol="1" anchor="b" anchorCtr="0" compatLnSpc="1"/>
          <a:lstStyle>
            <a:lvl1pPr defTabSz="891540">
              <a:defRPr sz="1100">
                <a:latin typeface="Helvetica" pitchFamily="2" charset="0"/>
                <a:ea typeface="MS PGothic" panose="020B0600070205080204" pitchFamily="34" charset="-128"/>
                <a:cs typeface="MS PGothic" panose="020B0600070205080204" pitchFamily="34" charset="-128"/>
              </a:defRPr>
            </a:lvl1pPr>
          </a:lstStyle>
          <a:p>
            <a:pPr>
              <a:defRPr/>
            </a:pPr>
            <a:endParaRPr lang="en-US">
              <a:latin typeface="微软雅黑" panose="020B0503020204020204" charset="-122"/>
            </a:endParaRPr>
          </a:p>
        </p:txBody>
      </p:sp>
      <p:sp>
        <p:nvSpPr>
          <p:cNvPr id="46085" name="Rectangle 5"/>
          <p:cNvSpPr>
            <a:spLocks noGrp="1" noChangeArrowheads="1"/>
          </p:cNvSpPr>
          <p:nvPr>
            <p:ph type="sldNum" sz="quarter" idx="3"/>
          </p:nvPr>
        </p:nvSpPr>
        <p:spPr bwMode="auto">
          <a:xfrm>
            <a:off x="3994150" y="8939213"/>
            <a:ext cx="3105150" cy="446087"/>
          </a:xfrm>
          <a:prstGeom prst="rect">
            <a:avLst/>
          </a:prstGeom>
          <a:noFill/>
          <a:ln w="9525">
            <a:noFill/>
            <a:miter lim="800000"/>
          </a:ln>
        </p:spPr>
        <p:txBody>
          <a:bodyPr vert="horz" wrap="none" lIns="89090" tIns="44546" rIns="89090" bIns="44546" numCol="1" anchor="b" anchorCtr="0" compatLnSpc="1"/>
          <a:lstStyle>
            <a:lvl1pPr algn="r" defTabSz="890905">
              <a:defRPr sz="1100" smtClean="0">
                <a:latin typeface="Helvetica" pitchFamily="2" charset="0"/>
              </a:defRPr>
            </a:lvl1pPr>
          </a:lstStyle>
          <a:p>
            <a:pPr>
              <a:defRPr/>
            </a:pPr>
            <a:fld id="{DCE52A29-8E57-49A1-9BFB-0759D880379C}" type="slidenum">
              <a:rPr lang="en-US" altLang="en-US">
                <a:latin typeface="微软雅黑" panose="020B0503020204020204" charset="-122"/>
              </a:rPr>
            </a:fld>
            <a:endParaRPr lang="en-US" altLang="en-US">
              <a:latin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3.jpe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070225" cy="466725"/>
          </a:xfrm>
          <a:prstGeom prst="rect">
            <a:avLst/>
          </a:prstGeom>
          <a:noFill/>
          <a:ln w="9525">
            <a:noFill/>
            <a:miter lim="800000"/>
          </a:ln>
        </p:spPr>
        <p:txBody>
          <a:bodyPr vert="horz" wrap="none" lIns="94035" tIns="47017" rIns="94035" bIns="47017" numCol="1" anchor="ctr" anchorCtr="0" compatLnSpc="1"/>
          <a:lstStyle>
            <a:lvl1pPr defTabSz="939800">
              <a:defRPr sz="1200">
                <a:latin typeface="Times New Roman" panose="02020603050405020304" pitchFamily="18" charset="0"/>
                <a:ea typeface="MS PGothic" panose="020B0600070205080204" pitchFamily="34" charset="-128"/>
                <a:cs typeface="MS PGothic" panose="020B0600070205080204" pitchFamily="34" charset="-128"/>
              </a:defRPr>
            </a:lvl1pPr>
          </a:lstStyle>
          <a:p>
            <a:pPr>
              <a:defRPr/>
            </a:pPr>
            <a:endParaRPr lang="en-US"/>
          </a:p>
        </p:txBody>
      </p:sp>
      <p:sp>
        <p:nvSpPr>
          <p:cNvPr id="6147" name="Rectangle 3"/>
          <p:cNvSpPr>
            <a:spLocks noGrp="1" noChangeArrowheads="1"/>
          </p:cNvSpPr>
          <p:nvPr>
            <p:ph type="dt" idx="1"/>
          </p:nvPr>
        </p:nvSpPr>
        <p:spPr bwMode="auto">
          <a:xfrm>
            <a:off x="4016375" y="0"/>
            <a:ext cx="3070225" cy="466725"/>
          </a:xfrm>
          <a:prstGeom prst="rect">
            <a:avLst/>
          </a:prstGeom>
          <a:noFill/>
          <a:ln w="9525">
            <a:noFill/>
            <a:miter lim="800000"/>
          </a:ln>
        </p:spPr>
        <p:txBody>
          <a:bodyPr vert="horz" wrap="none" lIns="94035" tIns="47017" rIns="94035" bIns="47017" numCol="1" anchor="ctr" anchorCtr="0" compatLnSpc="1"/>
          <a:lstStyle>
            <a:lvl1pPr algn="r" defTabSz="939800">
              <a:defRPr sz="1200">
                <a:latin typeface="Times New Roman" panose="02020603050405020304" pitchFamily="18" charset="0"/>
                <a:ea typeface="MS PGothic" panose="020B0600070205080204" pitchFamily="34" charset="-128"/>
                <a:cs typeface="MS PGothic" panose="020B0600070205080204" pitchFamily="34" charset="-128"/>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200150" y="704850"/>
            <a:ext cx="4687888" cy="3514725"/>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6149" name="Rectangle 5"/>
          <p:cNvSpPr>
            <a:spLocks noGrp="1" noChangeArrowheads="1"/>
          </p:cNvSpPr>
          <p:nvPr>
            <p:ph type="body" sz="quarter" idx="3"/>
          </p:nvPr>
        </p:nvSpPr>
        <p:spPr bwMode="auto">
          <a:xfrm>
            <a:off x="944563" y="4452938"/>
            <a:ext cx="5197475" cy="4214812"/>
          </a:xfrm>
          <a:prstGeom prst="rect">
            <a:avLst/>
          </a:prstGeom>
          <a:noFill/>
          <a:ln w="9525">
            <a:noFill/>
            <a:miter lim="800000"/>
          </a:ln>
        </p:spPr>
        <p:txBody>
          <a:bodyPr vert="horz" wrap="none" lIns="94035" tIns="47017" rIns="94035" bIns="47017" numCol="1" anchor="ctr" anchorCtr="0" compatLnSpc="1"/>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6150" name="Rectangle 6"/>
          <p:cNvSpPr>
            <a:spLocks noGrp="1" noChangeArrowheads="1"/>
          </p:cNvSpPr>
          <p:nvPr>
            <p:ph type="ftr" sz="quarter" idx="4"/>
          </p:nvPr>
        </p:nvSpPr>
        <p:spPr bwMode="auto">
          <a:xfrm>
            <a:off x="0" y="8905875"/>
            <a:ext cx="3070225" cy="466725"/>
          </a:xfrm>
          <a:prstGeom prst="rect">
            <a:avLst/>
          </a:prstGeom>
          <a:noFill/>
          <a:ln w="9525">
            <a:noFill/>
            <a:miter lim="800000"/>
          </a:ln>
        </p:spPr>
        <p:txBody>
          <a:bodyPr vert="horz" wrap="none" lIns="94035" tIns="47017" rIns="94035" bIns="47017" numCol="1" anchor="b" anchorCtr="0" compatLnSpc="1"/>
          <a:lstStyle>
            <a:lvl1pPr defTabSz="939800">
              <a:defRPr sz="1200">
                <a:latin typeface="Times New Roman" panose="02020603050405020304" pitchFamily="18" charset="0"/>
                <a:ea typeface="MS PGothic" panose="020B0600070205080204" pitchFamily="34" charset="-128"/>
                <a:cs typeface="MS PGothic" panose="020B0600070205080204" pitchFamily="34" charset="-128"/>
              </a:defRPr>
            </a:lvl1pPr>
          </a:lstStyle>
          <a:p>
            <a:pPr>
              <a:defRPr/>
            </a:pPr>
            <a:endParaRPr lang="en-US"/>
          </a:p>
        </p:txBody>
      </p:sp>
      <p:sp>
        <p:nvSpPr>
          <p:cNvPr id="6151" name="Rectangle 7"/>
          <p:cNvSpPr>
            <a:spLocks noGrp="1" noChangeArrowheads="1"/>
          </p:cNvSpPr>
          <p:nvPr>
            <p:ph type="sldNum" sz="quarter" idx="5"/>
          </p:nvPr>
        </p:nvSpPr>
        <p:spPr bwMode="auto">
          <a:xfrm>
            <a:off x="4016375" y="8905875"/>
            <a:ext cx="3070225" cy="466725"/>
          </a:xfrm>
          <a:prstGeom prst="rect">
            <a:avLst/>
          </a:prstGeom>
          <a:noFill/>
          <a:ln w="9525">
            <a:noFill/>
            <a:miter lim="800000"/>
          </a:ln>
        </p:spPr>
        <p:txBody>
          <a:bodyPr vert="horz" wrap="none" lIns="94035" tIns="47017" rIns="94035" bIns="47017" numCol="1" anchor="b" anchorCtr="0" compatLnSpc="1"/>
          <a:lstStyle>
            <a:lvl1pPr algn="r" defTabSz="939800">
              <a:defRPr sz="1200" smtClean="0">
                <a:latin typeface="Times New Roman" panose="02020603050405020304" pitchFamily="18" charset="0"/>
              </a:defRPr>
            </a:lvl1pPr>
          </a:lstStyle>
          <a:p>
            <a:pPr>
              <a:defRPr/>
            </a:pPr>
            <a:fld id="{F9071EC2-0A01-48F9-9CAF-891C8FE56E4E}" type="slidenum">
              <a:rPr lang="en-US" altLang="en-US"/>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S PGothic" panose="020B0600070205080204" pitchFamily="34" charset="-128"/>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665E47C-C10F-4992-A271-A5F071BCBF1A}" type="slidenum">
              <a:rPr lang="en-US" altLang="en-US">
                <a:latin typeface="微软雅黑" panose="020B0503020204020204" charset="-122"/>
              </a:rPr>
            </a:fld>
            <a:endParaRPr lang="en-US" altLang="en-US">
              <a:latin typeface="微软雅黑" panose="020B0503020204020204" charset="-122"/>
            </a:endParaRPr>
          </a:p>
        </p:txBody>
      </p:sp>
      <p:sp>
        <p:nvSpPr>
          <p:cNvPr id="6146" name="Rectangle 2"/>
          <p:cNvSpPr>
            <a:spLocks noGrp="1" noRot="1" noChangeAspect="1" noChangeArrowheads="1" noTextEdit="1"/>
          </p:cNvSpPr>
          <p:nvPr>
            <p:ph type="sldImg"/>
          </p:nvPr>
        </p:nvSpPr>
        <p:spPr/>
      </p:sp>
      <p:sp>
        <p:nvSpPr>
          <p:cNvPr id="614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9C8348-6C41-4D82-8AC3-A58BA10F0B06}" type="slidenum">
              <a:rPr lang="en-US" altLang="en-US">
                <a:latin typeface="微软雅黑" panose="020B0503020204020204" charset="-122"/>
              </a:rPr>
            </a:fld>
            <a:endParaRPr lang="en-US" altLang="en-US">
              <a:latin typeface="微软雅黑" panose="020B0503020204020204" charset="-122"/>
            </a:endParaRPr>
          </a:p>
        </p:txBody>
      </p:sp>
      <p:sp>
        <p:nvSpPr>
          <p:cNvPr id="24578" name="Rectangle 2"/>
          <p:cNvSpPr>
            <a:spLocks noGrp="1" noRot="1" noChangeAspect="1" noChangeArrowheads="1" noTextEdit="1"/>
          </p:cNvSpPr>
          <p:nvPr>
            <p:ph type="sldImg"/>
          </p:nvPr>
        </p:nvSpPr>
        <p:spPr/>
      </p:sp>
      <p:sp>
        <p:nvSpPr>
          <p:cNvPr id="2457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11138CC-EDF6-46AC-A83B-23C5A28A0334}" type="slidenum">
              <a:rPr lang="en-US" altLang="en-US">
                <a:latin typeface="微软雅黑" panose="020B0503020204020204" charset="-122"/>
              </a:rPr>
            </a:fld>
            <a:endParaRPr lang="en-US" altLang="en-US">
              <a:latin typeface="微软雅黑" panose="020B0503020204020204" charset="-122"/>
            </a:endParaRPr>
          </a:p>
        </p:txBody>
      </p:sp>
      <p:sp>
        <p:nvSpPr>
          <p:cNvPr id="27650" name="Rectangle 2"/>
          <p:cNvSpPr>
            <a:spLocks noGrp="1" noRot="1" noChangeAspect="1" noChangeArrowheads="1" noTextEdit="1"/>
          </p:cNvSpPr>
          <p:nvPr>
            <p:ph type="sldImg"/>
          </p:nvPr>
        </p:nvSpPr>
        <p:spPr/>
      </p:sp>
      <p:sp>
        <p:nvSpPr>
          <p:cNvPr id="2765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EF1907E-B10C-4080-801B-933AA1D89504}" type="slidenum">
              <a:rPr lang="en-US" altLang="en-US">
                <a:latin typeface="微软雅黑" panose="020B0503020204020204" charset="-122"/>
              </a:rPr>
            </a:fld>
            <a:endParaRPr lang="en-US" altLang="en-US">
              <a:latin typeface="微软雅黑" panose="020B0503020204020204" charset="-122"/>
            </a:endParaRPr>
          </a:p>
        </p:txBody>
      </p:sp>
      <p:sp>
        <p:nvSpPr>
          <p:cNvPr id="29698" name="Rectangle 2"/>
          <p:cNvSpPr>
            <a:spLocks noGrp="1" noRot="1" noChangeAspect="1" noChangeArrowheads="1" noTextEdit="1"/>
          </p:cNvSpPr>
          <p:nvPr>
            <p:ph type="sldImg"/>
          </p:nvPr>
        </p:nvSpPr>
        <p:spPr/>
      </p:sp>
      <p:sp>
        <p:nvSpPr>
          <p:cNvPr id="2969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290DC83-F086-481C-9E2C-49E2EACF66CA}" type="slidenum">
              <a:rPr lang="en-US" altLang="en-US">
                <a:latin typeface="微软雅黑" panose="020B0503020204020204" charset="-122"/>
              </a:rPr>
            </a:fld>
            <a:endParaRPr lang="en-US" altLang="en-US">
              <a:latin typeface="微软雅黑" panose="020B0503020204020204" charset="-122"/>
            </a:endParaRPr>
          </a:p>
        </p:txBody>
      </p:sp>
      <p:sp>
        <p:nvSpPr>
          <p:cNvPr id="31746" name="Rectangle 2"/>
          <p:cNvSpPr>
            <a:spLocks noGrp="1" noRot="1" noChangeAspect="1" noChangeArrowheads="1" noTextEdit="1"/>
          </p:cNvSpPr>
          <p:nvPr>
            <p:ph type="sldImg"/>
          </p:nvPr>
        </p:nvSpPr>
        <p:spPr/>
      </p:sp>
      <p:sp>
        <p:nvSpPr>
          <p:cNvPr id="3174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EEACE59-2C78-426B-B74D-EEE77C3827E5}" type="slidenum">
              <a:rPr lang="en-US" altLang="en-US">
                <a:latin typeface="微软雅黑" panose="020B0503020204020204" charset="-122"/>
              </a:rPr>
            </a:fld>
            <a:endParaRPr lang="en-US" altLang="en-US">
              <a:latin typeface="微软雅黑" panose="020B0503020204020204" charset="-122"/>
            </a:endParaRPr>
          </a:p>
        </p:txBody>
      </p:sp>
      <p:sp>
        <p:nvSpPr>
          <p:cNvPr id="33794" name="Rectangle 2"/>
          <p:cNvSpPr>
            <a:spLocks noGrp="1" noRot="1" noChangeAspect="1" noChangeArrowheads="1" noTextEdit="1"/>
          </p:cNvSpPr>
          <p:nvPr>
            <p:ph type="sldImg"/>
          </p:nvPr>
        </p:nvSpPr>
        <p:spPr/>
      </p:sp>
      <p:sp>
        <p:nvSpPr>
          <p:cNvPr id="3379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8FC8B47-27CD-405D-AE07-B238863F1680}" type="slidenum">
              <a:rPr lang="en-US" altLang="en-US">
                <a:latin typeface="微软雅黑" panose="020B0503020204020204" charset="-122"/>
              </a:rPr>
            </a:fld>
            <a:endParaRPr lang="en-US" altLang="en-US">
              <a:latin typeface="微软雅黑" panose="020B0503020204020204" charset="-122"/>
            </a:endParaRPr>
          </a:p>
        </p:txBody>
      </p:sp>
      <p:sp>
        <p:nvSpPr>
          <p:cNvPr id="35842" name="Rectangle 2"/>
          <p:cNvSpPr>
            <a:spLocks noGrp="1" noRot="1" noChangeAspect="1" noChangeArrowheads="1" noTextEdit="1"/>
          </p:cNvSpPr>
          <p:nvPr>
            <p:ph type="sldImg"/>
          </p:nvPr>
        </p:nvSpPr>
        <p:spPr/>
      </p:sp>
      <p:sp>
        <p:nvSpPr>
          <p:cNvPr id="3584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E2FEA45-C62C-4E3D-A1EE-3055F953E8F9}" type="slidenum">
              <a:rPr lang="en-US" altLang="en-US">
                <a:latin typeface="微软雅黑" panose="020B0503020204020204" charset="-122"/>
              </a:rPr>
            </a:fld>
            <a:endParaRPr lang="en-US" altLang="en-US">
              <a:latin typeface="微软雅黑" panose="020B0503020204020204" charset="-122"/>
            </a:endParaRPr>
          </a:p>
        </p:txBody>
      </p:sp>
      <p:sp>
        <p:nvSpPr>
          <p:cNvPr id="37890" name="Rectangle 2"/>
          <p:cNvSpPr>
            <a:spLocks noGrp="1" noRot="1" noChangeAspect="1" noChangeArrowheads="1" noTextEdit="1"/>
          </p:cNvSpPr>
          <p:nvPr>
            <p:ph type="sldImg"/>
          </p:nvPr>
        </p:nvSpPr>
        <p:spPr/>
      </p:sp>
      <p:sp>
        <p:nvSpPr>
          <p:cNvPr id="3789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72CE50E-AF65-4F18-91D5-11B5737A8B37}" type="slidenum">
              <a:rPr lang="en-US" altLang="en-US">
                <a:latin typeface="微软雅黑" panose="020B0503020204020204" charset="-122"/>
              </a:rPr>
            </a:fld>
            <a:endParaRPr lang="en-US" altLang="en-US">
              <a:latin typeface="微软雅黑" panose="020B0503020204020204" charset="-122"/>
            </a:endParaRPr>
          </a:p>
        </p:txBody>
      </p:sp>
      <p:sp>
        <p:nvSpPr>
          <p:cNvPr id="39938" name="Rectangle 2"/>
          <p:cNvSpPr>
            <a:spLocks noGrp="1" noRot="1" noChangeAspect="1" noChangeArrowheads="1" noTextEdit="1"/>
          </p:cNvSpPr>
          <p:nvPr>
            <p:ph type="sldImg"/>
          </p:nvPr>
        </p:nvSpPr>
        <p:spPr/>
      </p:sp>
      <p:sp>
        <p:nvSpPr>
          <p:cNvPr id="3993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22C2676-A184-4096-970E-352CE78E0C65}" type="slidenum">
              <a:rPr lang="en-US" altLang="en-US">
                <a:latin typeface="微软雅黑" panose="020B0503020204020204" charset="-122"/>
              </a:rPr>
            </a:fld>
            <a:endParaRPr lang="en-US" altLang="en-US">
              <a:latin typeface="微软雅黑" panose="020B0503020204020204" charset="-122"/>
            </a:endParaRPr>
          </a:p>
        </p:txBody>
      </p:sp>
      <p:sp>
        <p:nvSpPr>
          <p:cNvPr id="43010" name="Rectangle 2"/>
          <p:cNvSpPr>
            <a:spLocks noGrp="1" noRot="1" noChangeAspect="1" noChangeArrowheads="1" noTextEdit="1"/>
          </p:cNvSpPr>
          <p:nvPr>
            <p:ph type="sldImg"/>
          </p:nvPr>
        </p:nvSpPr>
        <p:spPr/>
      </p:sp>
      <p:sp>
        <p:nvSpPr>
          <p:cNvPr id="4301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097F478-FA7C-43C2-BA40-605438C589DB}" type="slidenum">
              <a:rPr lang="en-US" altLang="en-US">
                <a:latin typeface="微软雅黑" panose="020B0503020204020204" charset="-122"/>
              </a:rPr>
            </a:fld>
            <a:endParaRPr lang="en-US" altLang="en-US">
              <a:latin typeface="微软雅黑" panose="020B0503020204020204" charset="-122"/>
            </a:endParaRPr>
          </a:p>
        </p:txBody>
      </p:sp>
      <p:sp>
        <p:nvSpPr>
          <p:cNvPr id="45058" name="Rectangle 2"/>
          <p:cNvSpPr>
            <a:spLocks noGrp="1" noRot="1" noChangeAspect="1" noChangeArrowheads="1" noTextEdit="1"/>
          </p:cNvSpPr>
          <p:nvPr>
            <p:ph type="sldImg"/>
          </p:nvPr>
        </p:nvSpPr>
        <p:spPr/>
      </p:sp>
      <p:sp>
        <p:nvSpPr>
          <p:cNvPr id="4505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2725604-1549-4CCD-8DE5-6FBC0325300D}" type="slidenum">
              <a:rPr lang="en-US" altLang="en-US">
                <a:latin typeface="微软雅黑" panose="020B0503020204020204" charset="-122"/>
              </a:rPr>
            </a:fld>
            <a:endParaRPr lang="en-US" altLang="en-US">
              <a:latin typeface="微软雅黑" panose="020B0503020204020204"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16B53B5-87EA-4F1C-8FD3-193D73FE3DB0}" type="slidenum">
              <a:rPr lang="en-US" altLang="en-US">
                <a:latin typeface="微软雅黑" panose="020B0503020204020204" charset="-122"/>
              </a:rPr>
            </a:fld>
            <a:endParaRPr lang="en-US" altLang="en-US">
              <a:latin typeface="微软雅黑" panose="020B0503020204020204" charset="-122"/>
            </a:endParaRPr>
          </a:p>
        </p:txBody>
      </p:sp>
      <p:sp>
        <p:nvSpPr>
          <p:cNvPr id="47106" name="Rectangle 2"/>
          <p:cNvSpPr>
            <a:spLocks noGrp="1" noRot="1" noChangeAspect="1" noChangeArrowheads="1" noTextEdit="1"/>
          </p:cNvSpPr>
          <p:nvPr>
            <p:ph type="sldImg"/>
          </p:nvPr>
        </p:nvSpPr>
        <p:spPr/>
      </p:sp>
      <p:sp>
        <p:nvSpPr>
          <p:cNvPr id="4710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4355F83-7499-4479-9269-1D792E538D9B}" type="slidenum">
              <a:rPr lang="en-US" altLang="en-US">
                <a:latin typeface="微软雅黑" panose="020B0503020204020204" charset="-122"/>
              </a:rPr>
            </a:fld>
            <a:endParaRPr lang="en-US" altLang="en-US">
              <a:latin typeface="微软雅黑" panose="020B0503020204020204" charset="-122"/>
            </a:endParaRPr>
          </a:p>
        </p:txBody>
      </p:sp>
      <p:sp>
        <p:nvSpPr>
          <p:cNvPr id="49154" name="Rectangle 2"/>
          <p:cNvSpPr>
            <a:spLocks noGrp="1" noRot="1" noChangeAspect="1" noChangeArrowheads="1" noTextEdit="1"/>
          </p:cNvSpPr>
          <p:nvPr>
            <p:ph type="sldImg"/>
          </p:nvPr>
        </p:nvSpPr>
        <p:spPr/>
      </p:sp>
      <p:sp>
        <p:nvSpPr>
          <p:cNvPr id="4915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213BD92-EDC9-41D7-A81C-B46DFA5193B2}" type="slidenum">
              <a:rPr lang="en-US" altLang="en-US">
                <a:latin typeface="微软雅黑" panose="020B0503020204020204" charset="-122"/>
              </a:rPr>
            </a:fld>
            <a:endParaRPr lang="en-US" altLang="en-US">
              <a:latin typeface="微软雅黑" panose="020B0503020204020204" charset="-122"/>
            </a:endParaRPr>
          </a:p>
        </p:txBody>
      </p:sp>
      <p:sp>
        <p:nvSpPr>
          <p:cNvPr id="51202" name="Rectangle 2"/>
          <p:cNvSpPr>
            <a:spLocks noGrp="1" noRot="1" noChangeAspect="1" noChangeArrowheads="1" noTextEdit="1"/>
          </p:cNvSpPr>
          <p:nvPr>
            <p:ph type="sldImg"/>
          </p:nvPr>
        </p:nvSpPr>
        <p:spPr/>
      </p:sp>
      <p:sp>
        <p:nvSpPr>
          <p:cNvPr id="5120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FC91E2A-C3D2-44C0-90B4-6B3DF1745F84}" type="slidenum">
              <a:rPr lang="en-US" altLang="en-US">
                <a:latin typeface="微软雅黑" panose="020B0503020204020204" charset="-122"/>
              </a:rPr>
            </a:fld>
            <a:endParaRPr lang="en-US" altLang="en-US">
              <a:latin typeface="微软雅黑" panose="020B0503020204020204" charset="-122"/>
            </a:endParaRPr>
          </a:p>
        </p:txBody>
      </p:sp>
      <p:sp>
        <p:nvSpPr>
          <p:cNvPr id="53250" name="Rectangle 2"/>
          <p:cNvSpPr>
            <a:spLocks noGrp="1" noRot="1" noChangeAspect="1" noChangeArrowheads="1" noTextEdit="1"/>
          </p:cNvSpPr>
          <p:nvPr>
            <p:ph type="sldImg"/>
          </p:nvPr>
        </p:nvSpPr>
        <p:spPr/>
      </p:sp>
      <p:sp>
        <p:nvSpPr>
          <p:cNvPr id="5325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749F411-DD66-41DA-B435-EAEF73B264E1}" type="slidenum">
              <a:rPr lang="en-US" altLang="en-US">
                <a:latin typeface="微软雅黑" panose="020B0503020204020204" charset="-122"/>
              </a:rPr>
            </a:fld>
            <a:endParaRPr lang="en-US" altLang="en-US">
              <a:latin typeface="微软雅黑" panose="020B0503020204020204" charset="-122"/>
            </a:endParaRPr>
          </a:p>
        </p:txBody>
      </p:sp>
      <p:sp>
        <p:nvSpPr>
          <p:cNvPr id="55298" name="Rectangle 2"/>
          <p:cNvSpPr>
            <a:spLocks noGrp="1" noRot="1" noChangeAspect="1" noChangeArrowheads="1" noTextEdit="1"/>
          </p:cNvSpPr>
          <p:nvPr>
            <p:ph type="sldImg"/>
          </p:nvPr>
        </p:nvSpPr>
        <p:spPr/>
      </p:sp>
      <p:sp>
        <p:nvSpPr>
          <p:cNvPr id="5529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89F5CF6-25F7-407F-BAB1-1B339958C2C0}" type="slidenum">
              <a:rPr lang="en-US" altLang="en-US">
                <a:latin typeface="微软雅黑" panose="020B0503020204020204" charset="-122"/>
              </a:rPr>
            </a:fld>
            <a:endParaRPr lang="en-US" altLang="en-US">
              <a:latin typeface="微软雅黑" panose="020B0503020204020204" charset="-122"/>
            </a:endParaRPr>
          </a:p>
        </p:txBody>
      </p:sp>
      <p:sp>
        <p:nvSpPr>
          <p:cNvPr id="57346" name="Rectangle 2"/>
          <p:cNvSpPr>
            <a:spLocks noGrp="1" noRot="1" noChangeAspect="1" noChangeArrowheads="1" noTextEdit="1"/>
          </p:cNvSpPr>
          <p:nvPr>
            <p:ph type="sldImg"/>
          </p:nvPr>
        </p:nvSpPr>
        <p:spPr/>
      </p:sp>
      <p:sp>
        <p:nvSpPr>
          <p:cNvPr id="5734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879C0CB-7B4C-4BBA-9922-407BDEABF73F}" type="slidenum">
              <a:rPr lang="en-US" altLang="en-US">
                <a:latin typeface="微软雅黑" panose="020B0503020204020204" charset="-122"/>
              </a:rPr>
            </a:fld>
            <a:endParaRPr lang="en-US" altLang="en-US">
              <a:latin typeface="微软雅黑" panose="020B0503020204020204" charset="-122"/>
            </a:endParaRPr>
          </a:p>
        </p:txBody>
      </p:sp>
      <p:sp>
        <p:nvSpPr>
          <p:cNvPr id="59394" name="Rectangle 2"/>
          <p:cNvSpPr>
            <a:spLocks noGrp="1" noRot="1" noChangeAspect="1" noChangeArrowheads="1" noTextEdit="1"/>
          </p:cNvSpPr>
          <p:nvPr>
            <p:ph type="sldImg"/>
          </p:nvPr>
        </p:nvSpPr>
        <p:spPr/>
      </p:sp>
      <p:sp>
        <p:nvSpPr>
          <p:cNvPr id="5939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CA17359-27A5-45E5-88A7-ECA8EFB8E133}" type="slidenum">
              <a:rPr lang="en-US" altLang="en-US">
                <a:latin typeface="微软雅黑" panose="020B0503020204020204" charset="-122"/>
              </a:rPr>
            </a:fld>
            <a:endParaRPr lang="en-US" altLang="en-US">
              <a:latin typeface="微软雅黑" panose="020B0503020204020204" charset="-122"/>
            </a:endParaRPr>
          </a:p>
        </p:txBody>
      </p:sp>
      <p:sp>
        <p:nvSpPr>
          <p:cNvPr id="61442" name="Rectangle 2"/>
          <p:cNvSpPr>
            <a:spLocks noGrp="1" noRot="1" noChangeAspect="1" noChangeArrowheads="1" noTextEdit="1"/>
          </p:cNvSpPr>
          <p:nvPr>
            <p:ph type="sldImg"/>
          </p:nvPr>
        </p:nvSpPr>
        <p:spPr/>
      </p:sp>
      <p:sp>
        <p:nvSpPr>
          <p:cNvPr id="6144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F165ABB-9538-4EAF-A29C-CCB06AA58169}" type="slidenum">
              <a:rPr lang="en-US" altLang="en-US">
                <a:latin typeface="微软雅黑" panose="020B0503020204020204" charset="-122"/>
              </a:rPr>
            </a:fld>
            <a:endParaRPr lang="en-US" altLang="en-US">
              <a:latin typeface="微软雅黑" panose="020B0503020204020204" charset="-122"/>
            </a:endParaRPr>
          </a:p>
        </p:txBody>
      </p:sp>
      <p:sp>
        <p:nvSpPr>
          <p:cNvPr id="63490" name="Rectangle 2"/>
          <p:cNvSpPr>
            <a:spLocks noGrp="1" noRot="1" noChangeAspect="1" noChangeArrowheads="1" noTextEdit="1"/>
          </p:cNvSpPr>
          <p:nvPr>
            <p:ph type="sldImg"/>
          </p:nvPr>
        </p:nvSpPr>
        <p:spPr/>
      </p:sp>
      <p:sp>
        <p:nvSpPr>
          <p:cNvPr id="6349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F78FC82-3721-4D0D-87B6-C9F4691F7E8F}" type="slidenum">
              <a:rPr lang="en-US" altLang="en-US">
                <a:latin typeface="微软雅黑" panose="020B0503020204020204" charset="-122"/>
              </a:rPr>
            </a:fld>
            <a:endParaRPr lang="en-US" altLang="en-US">
              <a:latin typeface="微软雅黑" panose="020B0503020204020204" charset="-122"/>
            </a:endParaRPr>
          </a:p>
        </p:txBody>
      </p:sp>
      <p:sp>
        <p:nvSpPr>
          <p:cNvPr id="65538" name="Rectangle 2"/>
          <p:cNvSpPr>
            <a:spLocks noGrp="1" noRot="1" noChangeAspect="1" noChangeArrowheads="1" noTextEdit="1"/>
          </p:cNvSpPr>
          <p:nvPr>
            <p:ph type="sldImg"/>
          </p:nvPr>
        </p:nvSpPr>
        <p:spPr/>
      </p:sp>
      <p:sp>
        <p:nvSpPr>
          <p:cNvPr id="6553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72BEAA6-E846-4C23-94DC-EA1A7582E535}" type="slidenum">
              <a:rPr lang="en-US" altLang="en-US">
                <a:latin typeface="微软雅黑" panose="020B0503020204020204" charset="-122"/>
              </a:rPr>
            </a:fld>
            <a:endParaRPr lang="en-US" altLang="en-US">
              <a:latin typeface="微软雅黑" panose="020B0503020204020204" charset="-122"/>
            </a:endParaRPr>
          </a:p>
        </p:txBody>
      </p:sp>
      <p:sp>
        <p:nvSpPr>
          <p:cNvPr id="10242" name="Rectangle 2"/>
          <p:cNvSpPr>
            <a:spLocks noGrp="1" noRot="1" noChangeAspect="1" noChangeArrowheads="1" noTextEdit="1"/>
          </p:cNvSpPr>
          <p:nvPr>
            <p:ph type="sldImg"/>
          </p:nvPr>
        </p:nvSpPr>
        <p:spPr/>
      </p:sp>
      <p:sp>
        <p:nvSpPr>
          <p:cNvPr id="1024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A8BFF21-4A7D-4642-8BC3-A2414822520F}" type="slidenum">
              <a:rPr lang="en-US" altLang="en-US">
                <a:latin typeface="微软雅黑" panose="020B0503020204020204" charset="-122"/>
              </a:rPr>
            </a:fld>
            <a:endParaRPr lang="en-US" altLang="en-US">
              <a:latin typeface="微软雅黑" panose="020B0503020204020204" charset="-122"/>
            </a:endParaRPr>
          </a:p>
        </p:txBody>
      </p:sp>
      <p:sp>
        <p:nvSpPr>
          <p:cNvPr id="67586" name="Rectangle 2"/>
          <p:cNvSpPr>
            <a:spLocks noGrp="1" noRot="1" noChangeAspect="1" noChangeArrowheads="1" noTextEdit="1"/>
          </p:cNvSpPr>
          <p:nvPr>
            <p:ph type="sldImg"/>
          </p:nvPr>
        </p:nvSpPr>
        <p:spPr/>
      </p:sp>
      <p:sp>
        <p:nvSpPr>
          <p:cNvPr id="6758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54EB126-06FF-4AB7-B9AE-04E98BFC51EA}" type="slidenum">
              <a:rPr lang="en-US" altLang="en-US">
                <a:latin typeface="微软雅黑" panose="020B0503020204020204" charset="-122"/>
              </a:rPr>
            </a:fld>
            <a:endParaRPr lang="en-US" altLang="en-US">
              <a:latin typeface="微软雅黑" panose="020B0503020204020204" charset="-122"/>
            </a:endParaRPr>
          </a:p>
        </p:txBody>
      </p:sp>
      <p:sp>
        <p:nvSpPr>
          <p:cNvPr id="69634" name="Rectangle 2"/>
          <p:cNvSpPr>
            <a:spLocks noGrp="1" noRot="1" noChangeAspect="1" noChangeArrowheads="1" noTextEdit="1"/>
          </p:cNvSpPr>
          <p:nvPr>
            <p:ph type="sldImg"/>
          </p:nvPr>
        </p:nvSpPr>
        <p:spPr/>
      </p:sp>
      <p:sp>
        <p:nvSpPr>
          <p:cNvPr id="6963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ED9E2EB-D4D1-4BA3-B56C-6A9927A5166A}" type="slidenum">
              <a:rPr lang="en-US" altLang="en-US">
                <a:latin typeface="微软雅黑" panose="020B0503020204020204" charset="-122"/>
              </a:rPr>
            </a:fld>
            <a:endParaRPr lang="en-US" altLang="en-US">
              <a:latin typeface="微软雅黑" panose="020B0503020204020204" charset="-122"/>
            </a:endParaRPr>
          </a:p>
        </p:txBody>
      </p:sp>
      <p:sp>
        <p:nvSpPr>
          <p:cNvPr id="71682" name="Rectangle 2"/>
          <p:cNvSpPr>
            <a:spLocks noGrp="1" noRot="1" noChangeAspect="1" noChangeArrowheads="1" noTextEdit="1"/>
          </p:cNvSpPr>
          <p:nvPr>
            <p:ph type="sldImg"/>
          </p:nvPr>
        </p:nvSpPr>
        <p:spPr/>
      </p:sp>
      <p:sp>
        <p:nvSpPr>
          <p:cNvPr id="7168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F3E9513-EBE0-43F1-A70F-602C7C9F595E}" type="slidenum">
              <a:rPr lang="en-US" altLang="en-US">
                <a:latin typeface="微软雅黑" panose="020B0503020204020204" charset="-122"/>
              </a:rPr>
            </a:fld>
            <a:endParaRPr lang="en-US" altLang="en-US">
              <a:latin typeface="微软雅黑" panose="020B0503020204020204" charset="-122"/>
            </a:endParaRPr>
          </a:p>
        </p:txBody>
      </p:sp>
      <p:sp>
        <p:nvSpPr>
          <p:cNvPr id="73730" name="Rectangle 2"/>
          <p:cNvSpPr>
            <a:spLocks noGrp="1" noRot="1" noChangeAspect="1" noChangeArrowheads="1" noTextEdit="1"/>
          </p:cNvSpPr>
          <p:nvPr>
            <p:ph type="sldImg"/>
          </p:nvPr>
        </p:nvSpPr>
        <p:spPr/>
      </p:sp>
      <p:sp>
        <p:nvSpPr>
          <p:cNvPr id="7373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E310CA9-C82A-4765-A5CD-30E8520E6451}" type="slidenum">
              <a:rPr lang="en-US" altLang="en-US">
                <a:latin typeface="微软雅黑" panose="020B0503020204020204" charset="-122"/>
              </a:rPr>
            </a:fld>
            <a:endParaRPr lang="en-US" altLang="en-US">
              <a:latin typeface="微软雅黑" panose="020B0503020204020204" charset="-122"/>
            </a:endParaRPr>
          </a:p>
        </p:txBody>
      </p:sp>
      <p:sp>
        <p:nvSpPr>
          <p:cNvPr id="75778" name="Rectangle 2"/>
          <p:cNvSpPr>
            <a:spLocks noGrp="1" noRot="1" noChangeAspect="1" noChangeArrowheads="1" noTextEdit="1"/>
          </p:cNvSpPr>
          <p:nvPr>
            <p:ph type="sldImg"/>
          </p:nvPr>
        </p:nvSpPr>
        <p:spPr/>
      </p:sp>
      <p:sp>
        <p:nvSpPr>
          <p:cNvPr id="7577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E310CA9-C82A-4765-A5CD-30E8520E6451}" type="slidenum">
              <a:rPr lang="en-US" altLang="en-US">
                <a:latin typeface="微软雅黑" panose="020B0503020204020204" charset="-122"/>
              </a:rPr>
            </a:fld>
            <a:endParaRPr lang="en-US" altLang="en-US">
              <a:latin typeface="微软雅黑" panose="020B0503020204020204" charset="-122"/>
            </a:endParaRPr>
          </a:p>
        </p:txBody>
      </p:sp>
      <p:sp>
        <p:nvSpPr>
          <p:cNvPr id="75778" name="Rectangle 2"/>
          <p:cNvSpPr>
            <a:spLocks noGrp="1" noRot="1" noChangeAspect="1" noChangeArrowheads="1" noTextEdit="1"/>
          </p:cNvSpPr>
          <p:nvPr>
            <p:ph type="sldImg"/>
          </p:nvPr>
        </p:nvSpPr>
        <p:spPr/>
      </p:sp>
      <p:sp>
        <p:nvSpPr>
          <p:cNvPr id="7577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6F6191B-DF42-425E-9AA2-A12BEB4AAC1A}" type="slidenum">
              <a:rPr lang="en-US" altLang="en-US">
                <a:latin typeface="微软雅黑" panose="020B0503020204020204" charset="-122"/>
              </a:rPr>
            </a:fld>
            <a:endParaRPr lang="en-US" altLang="en-US">
              <a:latin typeface="微软雅黑" panose="020B0503020204020204" charset="-122"/>
            </a:endParaRPr>
          </a:p>
        </p:txBody>
      </p:sp>
      <p:sp>
        <p:nvSpPr>
          <p:cNvPr id="77826" name="Rectangle 2"/>
          <p:cNvSpPr>
            <a:spLocks noGrp="1" noRot="1" noChangeAspect="1" noChangeArrowheads="1" noTextEdit="1"/>
          </p:cNvSpPr>
          <p:nvPr>
            <p:ph type="sldImg"/>
          </p:nvPr>
        </p:nvSpPr>
        <p:spPr/>
      </p:sp>
      <p:sp>
        <p:nvSpPr>
          <p:cNvPr id="7782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B750DDC-AD40-4FDB-A5E3-8037842ED359}" type="slidenum">
              <a:rPr lang="en-US" altLang="en-US">
                <a:latin typeface="微软雅黑" panose="020B0503020204020204" charset="-122"/>
              </a:rPr>
            </a:fld>
            <a:endParaRPr lang="en-US" altLang="en-US">
              <a:latin typeface="微软雅黑" panose="020B0503020204020204" charset="-122"/>
            </a:endParaRPr>
          </a:p>
        </p:txBody>
      </p:sp>
      <p:sp>
        <p:nvSpPr>
          <p:cNvPr id="79874" name="Rectangle 2"/>
          <p:cNvSpPr>
            <a:spLocks noGrp="1" noRot="1" noChangeAspect="1" noChangeArrowheads="1" noTextEdit="1"/>
          </p:cNvSpPr>
          <p:nvPr>
            <p:ph type="sldImg"/>
          </p:nvPr>
        </p:nvSpPr>
        <p:spPr/>
      </p:sp>
      <p:sp>
        <p:nvSpPr>
          <p:cNvPr id="7987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54FA8A8-67E3-45F0-B56D-77126B37727B}" type="slidenum">
              <a:rPr lang="en-US" altLang="en-US">
                <a:latin typeface="微软雅黑" panose="020B0503020204020204" charset="-122"/>
              </a:rPr>
            </a:fld>
            <a:endParaRPr lang="en-US" altLang="en-US">
              <a:latin typeface="微软雅黑" panose="020B0503020204020204" charset="-122"/>
            </a:endParaRPr>
          </a:p>
        </p:txBody>
      </p:sp>
      <p:sp>
        <p:nvSpPr>
          <p:cNvPr id="81922" name="Rectangle 2"/>
          <p:cNvSpPr>
            <a:spLocks noGrp="1" noRot="1" noChangeAspect="1" noChangeArrowheads="1" noTextEdit="1"/>
          </p:cNvSpPr>
          <p:nvPr>
            <p:ph type="sldImg"/>
          </p:nvPr>
        </p:nvSpPr>
        <p:spPr/>
      </p:sp>
      <p:sp>
        <p:nvSpPr>
          <p:cNvPr id="8192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43E97AD-8B84-44A0-AD54-A928EC7C0CC6}" type="slidenum">
              <a:rPr lang="en-US" altLang="en-US">
                <a:latin typeface="微软雅黑" panose="020B0503020204020204" charset="-122"/>
              </a:rPr>
            </a:fld>
            <a:endParaRPr lang="en-US" altLang="en-US">
              <a:latin typeface="微软雅黑" panose="020B0503020204020204" charset="-122"/>
            </a:endParaRPr>
          </a:p>
        </p:txBody>
      </p:sp>
      <p:sp>
        <p:nvSpPr>
          <p:cNvPr id="83970" name="Rectangle 2"/>
          <p:cNvSpPr>
            <a:spLocks noGrp="1" noRot="1" noChangeAspect="1" noChangeArrowheads="1" noTextEdit="1"/>
          </p:cNvSpPr>
          <p:nvPr>
            <p:ph type="sldImg"/>
          </p:nvPr>
        </p:nvSpPr>
        <p:spPr/>
      </p:sp>
      <p:sp>
        <p:nvSpPr>
          <p:cNvPr id="8397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F0980B9-8DA3-429E-B4D6-A8D5F7D522F8}" type="slidenum">
              <a:rPr lang="en-US" altLang="en-US">
                <a:latin typeface="微软雅黑" panose="020B0503020204020204" charset="-122"/>
              </a:rPr>
            </a:fld>
            <a:endParaRPr lang="en-US" altLang="en-US">
              <a:latin typeface="微软雅黑" panose="020B0503020204020204" charset="-122"/>
            </a:endParaRPr>
          </a:p>
        </p:txBody>
      </p:sp>
      <p:sp>
        <p:nvSpPr>
          <p:cNvPr id="13314" name="Rectangle 2"/>
          <p:cNvSpPr>
            <a:spLocks noGrp="1" noRot="1" noChangeAspect="1" noChangeArrowheads="1" noTextEdit="1"/>
          </p:cNvSpPr>
          <p:nvPr>
            <p:ph type="sldImg"/>
          </p:nvPr>
        </p:nvSpPr>
        <p:spPr/>
      </p:sp>
      <p:sp>
        <p:nvSpPr>
          <p:cNvPr id="1331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A3C1BDE-EA32-4B63-81B3-7DEBC02CD3A1}" type="slidenum">
              <a:rPr lang="en-US" altLang="en-US">
                <a:latin typeface="微软雅黑" panose="020B0503020204020204" charset="-122"/>
              </a:rPr>
            </a:fld>
            <a:endParaRPr lang="en-US" altLang="en-US">
              <a:latin typeface="微软雅黑" panose="020B0503020204020204" charset="-122"/>
            </a:endParaRPr>
          </a:p>
        </p:txBody>
      </p:sp>
      <p:sp>
        <p:nvSpPr>
          <p:cNvPr id="86018" name="Rectangle 2"/>
          <p:cNvSpPr>
            <a:spLocks noGrp="1" noRot="1" noChangeAspect="1" noChangeArrowheads="1" noTextEdit="1"/>
          </p:cNvSpPr>
          <p:nvPr>
            <p:ph type="sldImg"/>
          </p:nvPr>
        </p:nvSpPr>
        <p:spPr/>
      </p:sp>
      <p:sp>
        <p:nvSpPr>
          <p:cNvPr id="8601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603ADE5-550D-43EB-852F-E33F981D89AD}" type="slidenum">
              <a:rPr lang="en-US" altLang="en-US">
                <a:latin typeface="微软雅黑" panose="020B0503020204020204" charset="-122"/>
              </a:rPr>
            </a:fld>
            <a:endParaRPr lang="en-US" altLang="en-US">
              <a:latin typeface="微软雅黑" panose="020B0503020204020204" charset="-122"/>
            </a:endParaRPr>
          </a:p>
        </p:txBody>
      </p:sp>
      <p:sp>
        <p:nvSpPr>
          <p:cNvPr id="88066" name="Rectangle 2"/>
          <p:cNvSpPr>
            <a:spLocks noGrp="1" noRot="1" noChangeAspect="1" noChangeArrowheads="1" noTextEdit="1"/>
          </p:cNvSpPr>
          <p:nvPr>
            <p:ph type="sldImg"/>
          </p:nvPr>
        </p:nvSpPr>
        <p:spPr/>
      </p:sp>
      <p:sp>
        <p:nvSpPr>
          <p:cNvPr id="8806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BB62748-E105-4DF5-A01E-3D117AC1F369}" type="slidenum">
              <a:rPr lang="en-US" altLang="en-US">
                <a:latin typeface="微软雅黑" panose="020B0503020204020204" charset="-122"/>
              </a:rPr>
            </a:fld>
            <a:endParaRPr lang="en-US" altLang="en-US">
              <a:latin typeface="微软雅黑" panose="020B0503020204020204" charset="-122"/>
            </a:endParaRPr>
          </a:p>
        </p:txBody>
      </p:sp>
      <p:sp>
        <p:nvSpPr>
          <p:cNvPr id="90114" name="Rectangle 2"/>
          <p:cNvSpPr>
            <a:spLocks noGrp="1" noRot="1" noChangeAspect="1" noChangeArrowheads="1" noTextEdit="1"/>
          </p:cNvSpPr>
          <p:nvPr>
            <p:ph type="sldImg"/>
          </p:nvPr>
        </p:nvSpPr>
        <p:spPr/>
      </p:sp>
      <p:sp>
        <p:nvSpPr>
          <p:cNvPr id="9011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50B6C58-8CEF-4701-90F0-F1E1E6DA2B77}" type="slidenum">
              <a:rPr lang="en-US" altLang="en-US">
                <a:latin typeface="微软雅黑" panose="020B0503020204020204" charset="-122"/>
              </a:rPr>
            </a:fld>
            <a:endParaRPr lang="en-US" altLang="en-US">
              <a:latin typeface="微软雅黑" panose="020B0503020204020204" charset="-122"/>
            </a:endParaRPr>
          </a:p>
        </p:txBody>
      </p:sp>
      <p:sp>
        <p:nvSpPr>
          <p:cNvPr id="92162" name="Rectangle 2"/>
          <p:cNvSpPr>
            <a:spLocks noGrp="1" noRot="1" noChangeAspect="1" noChangeArrowheads="1" noTextEdit="1"/>
          </p:cNvSpPr>
          <p:nvPr>
            <p:ph type="sldImg"/>
          </p:nvPr>
        </p:nvSpPr>
        <p:spPr/>
      </p:sp>
      <p:sp>
        <p:nvSpPr>
          <p:cNvPr id="9216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0E1F13B-B930-43DE-82B6-A1287E4C1980}" type="slidenum">
              <a:rPr lang="en-US" altLang="en-US">
                <a:latin typeface="微软雅黑" panose="020B0503020204020204" charset="-122"/>
              </a:rPr>
            </a:fld>
            <a:endParaRPr lang="en-US" altLang="en-US">
              <a:latin typeface="微软雅黑" panose="020B0503020204020204" charset="-122"/>
            </a:endParaRPr>
          </a:p>
        </p:txBody>
      </p:sp>
      <p:sp>
        <p:nvSpPr>
          <p:cNvPr id="94210" name="Rectangle 2"/>
          <p:cNvSpPr>
            <a:spLocks noGrp="1" noRot="1" noChangeAspect="1" noChangeArrowheads="1" noTextEdit="1"/>
          </p:cNvSpPr>
          <p:nvPr>
            <p:ph type="sldImg"/>
          </p:nvPr>
        </p:nvSpPr>
        <p:spPr/>
      </p:sp>
      <p:sp>
        <p:nvSpPr>
          <p:cNvPr id="9421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38C94CB-3A5B-4E3C-937E-176733C9E57A}" type="slidenum">
              <a:rPr lang="en-US" altLang="en-US">
                <a:latin typeface="微软雅黑" panose="020B0503020204020204" charset="-122"/>
              </a:rPr>
            </a:fld>
            <a:endParaRPr lang="en-US" altLang="en-US">
              <a:latin typeface="微软雅黑" panose="020B0503020204020204" charset="-122"/>
            </a:endParaRPr>
          </a:p>
        </p:txBody>
      </p:sp>
      <p:sp>
        <p:nvSpPr>
          <p:cNvPr id="96258" name="Rectangle 2"/>
          <p:cNvSpPr>
            <a:spLocks noGrp="1" noRot="1" noChangeAspect="1" noChangeArrowheads="1" noTextEdit="1"/>
          </p:cNvSpPr>
          <p:nvPr>
            <p:ph type="sldImg"/>
          </p:nvPr>
        </p:nvSpPr>
        <p:spPr/>
      </p:sp>
      <p:sp>
        <p:nvSpPr>
          <p:cNvPr id="96259"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4D44878-1913-46D9-A963-FCD6845EA189}" type="slidenum">
              <a:rPr lang="en-US" altLang="en-US">
                <a:latin typeface="微软雅黑" panose="020B0503020204020204" charset="-122"/>
              </a:rPr>
            </a:fld>
            <a:endParaRPr lang="en-US" altLang="en-US">
              <a:latin typeface="微软雅黑" panose="020B0503020204020204" charset="-122"/>
            </a:endParaRPr>
          </a:p>
        </p:txBody>
      </p:sp>
      <p:sp>
        <p:nvSpPr>
          <p:cNvPr id="98306" name="Rectangle 2"/>
          <p:cNvSpPr>
            <a:spLocks noGrp="1" noRot="1" noChangeAspect="1" noChangeArrowheads="1" noTextEdit="1"/>
          </p:cNvSpPr>
          <p:nvPr>
            <p:ph type="sldImg"/>
          </p:nvPr>
        </p:nvSpPr>
        <p:spPr/>
      </p:sp>
      <p:sp>
        <p:nvSpPr>
          <p:cNvPr id="98307"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F0980B9-8DA3-429E-B4D6-A8D5F7D522F8}" type="slidenum">
              <a:rPr lang="en-US" altLang="en-US">
                <a:latin typeface="微软雅黑" panose="020B0503020204020204" charset="-122"/>
              </a:rPr>
            </a:fld>
            <a:endParaRPr lang="en-US" altLang="en-US">
              <a:latin typeface="微软雅黑" panose="020B0503020204020204" charset="-122"/>
            </a:endParaRPr>
          </a:p>
        </p:txBody>
      </p:sp>
      <p:sp>
        <p:nvSpPr>
          <p:cNvPr id="13314" name="Rectangle 2"/>
          <p:cNvSpPr>
            <a:spLocks noGrp="1" noRot="1" noChangeAspect="1" noChangeArrowheads="1" noTextEdit="1"/>
          </p:cNvSpPr>
          <p:nvPr>
            <p:ph type="sldImg"/>
          </p:nvPr>
        </p:nvSpPr>
        <p:spPr/>
      </p:sp>
      <p:sp>
        <p:nvSpPr>
          <p:cNvPr id="1331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B6E4A82-2BAA-4814-8D2B-C6FF14C7D755}" type="slidenum">
              <a:rPr lang="en-US" altLang="en-US">
                <a:latin typeface="微软雅黑" panose="020B0503020204020204" charset="-122"/>
              </a:rPr>
            </a:fld>
            <a:endParaRPr lang="en-US" altLang="en-US">
              <a:latin typeface="微软雅黑" panose="020B0503020204020204" charset="-122"/>
            </a:endParaRPr>
          </a:p>
        </p:txBody>
      </p:sp>
      <p:sp>
        <p:nvSpPr>
          <p:cNvPr id="15362" name="Rectangle 2"/>
          <p:cNvSpPr>
            <a:spLocks noGrp="1" noRot="1" noChangeAspect="1" noChangeArrowheads="1" noTextEdit="1"/>
          </p:cNvSpPr>
          <p:nvPr>
            <p:ph type="sldImg"/>
          </p:nvPr>
        </p:nvSpPr>
        <p:spPr/>
      </p:sp>
      <p:sp>
        <p:nvSpPr>
          <p:cNvPr id="1536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86367FF-A034-4672-A7A6-EF40FC3647DF}" type="slidenum">
              <a:rPr lang="en-US" altLang="en-US">
                <a:latin typeface="微软雅黑" panose="020B0503020204020204" charset="-122"/>
              </a:rPr>
            </a:fld>
            <a:endParaRPr lang="en-US" altLang="en-US">
              <a:latin typeface="微软雅黑" panose="020B0503020204020204" charset="-122"/>
            </a:endParaRPr>
          </a:p>
        </p:txBody>
      </p:sp>
      <p:sp>
        <p:nvSpPr>
          <p:cNvPr id="18434" name="Rectangle 2"/>
          <p:cNvSpPr>
            <a:spLocks noGrp="1" noRot="1" noChangeAspect="1" noChangeArrowheads="1" noTextEdit="1"/>
          </p:cNvSpPr>
          <p:nvPr>
            <p:ph type="sldImg"/>
          </p:nvPr>
        </p:nvSpPr>
        <p:spPr/>
      </p:sp>
      <p:sp>
        <p:nvSpPr>
          <p:cNvPr id="18435"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9A3F45B-459A-489E-BA28-0EAF59E9B988}" type="slidenum">
              <a:rPr lang="en-US" altLang="en-US">
                <a:latin typeface="微软雅黑" panose="020B0503020204020204" charset="-122"/>
              </a:rPr>
            </a:fld>
            <a:endParaRPr lang="en-US" altLang="en-US">
              <a:latin typeface="微软雅黑" panose="020B0503020204020204" charset="-122"/>
            </a:endParaRPr>
          </a:p>
        </p:txBody>
      </p:sp>
      <p:sp>
        <p:nvSpPr>
          <p:cNvPr id="20482" name="Rectangle 2"/>
          <p:cNvSpPr>
            <a:spLocks noGrp="1" noRot="1" noChangeAspect="1" noChangeArrowheads="1" noTextEdit="1"/>
          </p:cNvSpPr>
          <p:nvPr>
            <p:ph type="sldImg"/>
          </p:nvPr>
        </p:nvSpPr>
        <p:spPr/>
      </p:sp>
      <p:sp>
        <p:nvSpPr>
          <p:cNvPr id="2048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A78F827-A544-4C0F-92F0-46CB0B074831}" type="slidenum">
              <a:rPr lang="en-US" altLang="en-US">
                <a:latin typeface="微软雅黑" panose="020B0503020204020204" charset="-122"/>
              </a:rPr>
            </a:fld>
            <a:endParaRPr lang="en-US" altLang="en-US">
              <a:latin typeface="微软雅黑" panose="020B0503020204020204" charset="-122"/>
            </a:endParaRPr>
          </a:p>
        </p:txBody>
      </p:sp>
      <p:sp>
        <p:nvSpPr>
          <p:cNvPr id="22530" name="Rectangle 2"/>
          <p:cNvSpPr>
            <a:spLocks noGrp="1" noRot="1" noChangeAspect="1" noChangeArrowheads="1" noTextEdit="1"/>
          </p:cNvSpPr>
          <p:nvPr>
            <p:ph type="sldImg"/>
          </p:nvPr>
        </p:nvSpPr>
        <p:spPr/>
      </p:sp>
      <p:sp>
        <p:nvSpPr>
          <p:cNvPr id="22531"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3" name="Group 3"/>
          <p:cNvGrpSpPr/>
          <p:nvPr/>
        </p:nvGrpSpPr>
        <p:grpSpPr bwMode="auto">
          <a:xfrm>
            <a:off x="198438" y="2960688"/>
            <a:ext cx="8610600" cy="201612"/>
            <a:chOff x="125" y="1865"/>
            <a:chExt cx="5424" cy="127"/>
          </a:xfrm>
        </p:grpSpPr>
        <p:sp>
          <p:nvSpPr>
            <p:cNvPr id="4" name="Rectangle 4"/>
            <p:cNvSpPr>
              <a:spLocks noChangeArrowheads="1"/>
            </p:cNvSpPr>
            <p:nvPr/>
          </p:nvSpPr>
          <p:spPr bwMode="auto">
            <a:xfrm>
              <a:off x="125" y="1865"/>
              <a:ext cx="1808" cy="127"/>
            </a:xfrm>
            <a:prstGeom prst="rect">
              <a:avLst/>
            </a:prstGeom>
            <a:solidFill>
              <a:srgbClr val="336699"/>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p:cNvSpPr>
              <a:spLocks noChangeArrowheads="1"/>
            </p:cNvSpPr>
            <p:nvPr/>
          </p:nvSpPr>
          <p:spPr bwMode="auto">
            <a:xfrm>
              <a:off x="1933" y="1865"/>
              <a:ext cx="1808" cy="127"/>
            </a:xfrm>
            <a:prstGeom prst="rect">
              <a:avLst/>
            </a:prstGeom>
            <a:solidFill>
              <a:srgbClr val="99CCFF"/>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p:cNvSpPr>
              <a:spLocks noChangeArrowheads="1"/>
            </p:cNvSpPr>
            <p:nvPr/>
          </p:nvSpPr>
          <p:spPr bwMode="auto">
            <a:xfrm>
              <a:off x="3741" y="1865"/>
              <a:ext cx="1808" cy="127"/>
            </a:xfrm>
            <a:prstGeom prst="rect">
              <a:avLst/>
            </a:prstGeom>
            <a:solidFill>
              <a:srgbClr val="336699"/>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p:cNvSpPr txBox="1">
            <a:spLocks noChangeArrowheads="1"/>
          </p:cNvSpPr>
          <p:nvPr/>
        </p:nvSpPr>
        <p:spPr bwMode="auto">
          <a:xfrm>
            <a:off x="6489700" y="6588125"/>
            <a:ext cx="2713038" cy="244475"/>
          </a:xfrm>
          <a:prstGeom prst="rect">
            <a:avLst/>
          </a:prstGeom>
          <a:noFill/>
          <a:ln>
            <a:noFill/>
          </a:ln>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dirty="0">
                <a:solidFill>
                  <a:srgbClr val="336699"/>
                </a:solidFill>
                <a:latin typeface="微软雅黑" panose="020B0503020204020204" charset="-122"/>
              </a:rPr>
              <a:t>Silberschatz, Galvin and Gagne ©2018</a:t>
            </a:r>
            <a:endParaRPr lang="en-US" altLang="en-US" sz="1000" b="1" dirty="0">
              <a:solidFill>
                <a:srgbClr val="336699"/>
              </a:solidFill>
              <a:latin typeface="微软雅黑" panose="020B0503020204020204" charset="-122"/>
            </a:endParaRPr>
          </a:p>
        </p:txBody>
      </p:sp>
      <p:sp>
        <p:nvSpPr>
          <p:cNvPr id="8" name="Text Box 8"/>
          <p:cNvSpPr txBox="1">
            <a:spLocks noChangeArrowheads="1"/>
          </p:cNvSpPr>
          <p:nvPr/>
        </p:nvSpPr>
        <p:spPr bwMode="auto">
          <a:xfrm>
            <a:off x="26988" y="6613525"/>
            <a:ext cx="2730500" cy="246063"/>
          </a:xfrm>
          <a:prstGeom prst="rect">
            <a:avLst/>
          </a:prstGeom>
          <a:noFill/>
          <a:ln>
            <a:noFill/>
          </a:ln>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dirty="0">
                <a:solidFill>
                  <a:srgbClr val="336699"/>
                </a:solidFill>
                <a:latin typeface="微软雅黑" panose="020B0503020204020204" charset="-122"/>
              </a:rPr>
              <a:t>Operating System Concepts – 10</a:t>
            </a:r>
            <a:r>
              <a:rPr lang="en-US" altLang="en-US" sz="1000" b="1" baseline="30000" dirty="0">
                <a:solidFill>
                  <a:srgbClr val="336699"/>
                </a:solidFill>
                <a:latin typeface="微软雅黑" panose="020B0503020204020204" charset="-122"/>
              </a:rPr>
              <a:t>th</a:t>
            </a:r>
            <a:r>
              <a:rPr lang="en-US" altLang="en-US" sz="1000" b="1" dirty="0">
                <a:solidFill>
                  <a:srgbClr val="336699"/>
                </a:solidFill>
                <a:latin typeface="微软雅黑" panose="020B0503020204020204" charset="-122"/>
              </a:rPr>
              <a:t> Edition</a:t>
            </a:r>
            <a:endParaRPr lang="en-US" altLang="en-US" sz="1000" b="1" dirty="0">
              <a:solidFill>
                <a:srgbClr val="336699"/>
              </a:solidFill>
              <a:latin typeface="微软雅黑" panose="020B0503020204020204" charset="-122"/>
            </a:endParaRPr>
          </a:p>
        </p:txBody>
      </p:sp>
      <p:pic>
        <p:nvPicPr>
          <p:cNvPr id="9" name="Picture 9" descr="dino_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p:cNvSpPr>
            <a:spLocks noChangeArrowheads="1"/>
          </p:cNvSpPr>
          <p:nvPr/>
        </p:nvSpPr>
        <p:spPr bwMode="auto">
          <a:xfrm>
            <a:off x="3224213" y="4006850"/>
            <a:ext cx="2336800" cy="1887538"/>
          </a:xfrm>
          <a:prstGeom prst="rect">
            <a:avLst/>
          </a:prstGeom>
          <a:noFill/>
          <a:ln w="57150" cmpd="thinThick">
            <a:solidFill>
              <a:srgbClr val="66CCFF"/>
            </a:solidFill>
            <a:miter lim="800000"/>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dirty="0"/>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3.jpeg"/><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p:cNvSpPr>
            <a:spLocks noGrp="1" noChangeArrowheads="1"/>
          </p:cNvSpPr>
          <p:nvPr>
            <p:ph type="title"/>
          </p:nvPr>
        </p:nvSpPr>
        <p:spPr bwMode="auto">
          <a:xfrm>
            <a:off x="457200" y="260229"/>
            <a:ext cx="80772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p>
            <a:pPr lvl="0"/>
            <a:r>
              <a:rPr lang="en-US" altLang="en-US"/>
              <a:t>Click to edit Master title style</a:t>
            </a:r>
            <a:endParaRPr lang="en-US" altLang="en-US"/>
          </a:p>
        </p:txBody>
      </p:sp>
      <p:sp>
        <p:nvSpPr>
          <p:cNvPr id="1028" name="Rectangle 4"/>
          <p:cNvSpPr>
            <a:spLocks noGrp="1" noChangeArrowheads="1"/>
          </p:cNvSpPr>
          <p:nvPr>
            <p:ph type="body" idx="1"/>
          </p:nvPr>
        </p:nvSpPr>
        <p:spPr bwMode="auto">
          <a:xfrm>
            <a:off x="841618" y="1233488"/>
            <a:ext cx="7692782"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en-US" dirty="0"/>
              <a:t>Click to edit Master text styles</a:t>
            </a:r>
            <a:endParaRPr lang="en-US" altLang="en-US" dirty="0"/>
          </a:p>
          <a:p>
            <a:pPr lvl="1"/>
            <a:r>
              <a:rPr lang="en-US" altLang="en-US" dirty="0"/>
              <a:t>Second level</a:t>
            </a:r>
            <a:endParaRPr lang="en-US" altLang="en-US" dirty="0"/>
          </a:p>
          <a:p>
            <a:pPr lvl="2"/>
            <a:r>
              <a:rPr lang="en-US" altLang="en-US" dirty="0"/>
              <a:t>Third level</a:t>
            </a:r>
            <a:endParaRPr lang="en-US" altLang="en-US" dirty="0"/>
          </a:p>
          <a:p>
            <a:pPr lvl="3"/>
            <a:r>
              <a:rPr lang="en-US" altLang="en-US" dirty="0"/>
              <a:t>Fourth level</a:t>
            </a:r>
            <a:endParaRPr lang="en-US" altLang="en-US" dirty="0"/>
          </a:p>
          <a:p>
            <a:pPr lvl="4"/>
            <a:r>
              <a:rPr lang="en-US" altLang="en-US" dirty="0"/>
              <a:t>Fifth level</a:t>
            </a:r>
            <a:endParaRPr lang="en-US" altLang="en-US" dirty="0"/>
          </a:p>
        </p:txBody>
      </p:sp>
      <p:sp>
        <p:nvSpPr>
          <p:cNvPr id="1029" name="Rectangle 5"/>
          <p:cNvSpPr>
            <a:spLocks noChangeArrowheads="1"/>
          </p:cNvSpPr>
          <p:nvPr/>
        </p:nvSpPr>
        <p:spPr bwMode="auto">
          <a:xfrm>
            <a:off x="0" y="0"/>
            <a:ext cx="228600" cy="2286000"/>
          </a:xfrm>
          <a:prstGeom prst="rect">
            <a:avLst/>
          </a:prstGeom>
          <a:solidFill>
            <a:srgbClr val="336699"/>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p:cNvSpPr>
            <a:spLocks noChangeShapeType="1"/>
          </p:cNvSpPr>
          <p:nvPr/>
        </p:nvSpPr>
        <p:spPr bwMode="auto">
          <a:xfrm>
            <a:off x="457200" y="860425"/>
            <a:ext cx="8077200" cy="0"/>
          </a:xfrm>
          <a:prstGeom prst="line">
            <a:avLst/>
          </a:prstGeom>
          <a:noFill/>
          <a:ln w="19050">
            <a:solidFill>
              <a:srgbClr val="336699"/>
            </a:solidFill>
            <a:round/>
          </a:ln>
          <a:extLst>
            <a:ext uri="{909E8E84-426E-40DD-AFC4-6F175D3DCCD1}">
              <a14:hiddenFill xmlns:a14="http://schemas.microsoft.com/office/drawing/2010/main">
                <a:noFill/>
              </a14:hiddenFill>
            </a:ext>
          </a:extLst>
        </p:spPr>
        <p:txBody>
          <a:bodyPr/>
          <a:lstStyle/>
          <a:p>
            <a:endParaRPr lang="en-US"/>
          </a:p>
        </p:txBody>
      </p:sp>
      <p:sp>
        <p:nvSpPr>
          <p:cNvPr id="1031" name="Rectangle 7"/>
          <p:cNvSpPr>
            <a:spLocks noChangeArrowheads="1"/>
          </p:cNvSpPr>
          <p:nvPr/>
        </p:nvSpPr>
        <p:spPr bwMode="auto">
          <a:xfrm>
            <a:off x="0" y="2286000"/>
            <a:ext cx="228600" cy="2286000"/>
          </a:xfrm>
          <a:prstGeom prst="rect">
            <a:avLst/>
          </a:prstGeom>
          <a:solidFill>
            <a:srgbClr val="99CCFF"/>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p:cNvSpPr>
            <a:spLocks noChangeArrowheads="1"/>
          </p:cNvSpPr>
          <p:nvPr/>
        </p:nvSpPr>
        <p:spPr bwMode="auto">
          <a:xfrm>
            <a:off x="0" y="4572000"/>
            <a:ext cx="228600" cy="2286000"/>
          </a:xfrm>
          <a:prstGeom prst="rect">
            <a:avLst/>
          </a:prstGeom>
          <a:solidFill>
            <a:srgbClr val="336699"/>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3" name="Text Box 9"/>
          <p:cNvSpPr txBox="1">
            <a:spLocks noChangeArrowheads="1"/>
          </p:cNvSpPr>
          <p:nvPr/>
        </p:nvSpPr>
        <p:spPr bwMode="auto">
          <a:xfrm>
            <a:off x="4221163" y="6613525"/>
            <a:ext cx="517525" cy="246063"/>
          </a:xfrm>
          <a:prstGeom prst="rect">
            <a:avLst/>
          </a:prstGeom>
          <a:noFill/>
          <a:ln>
            <a:noFill/>
          </a:ln>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微软雅黑" panose="020B0503020204020204" charset="-122"/>
              </a:rPr>
              <a:t>12.</a:t>
            </a:r>
            <a:fld id="{CD029894-D5C5-4969-9FFF-8BF12CEA934F}" type="slidenum">
              <a:rPr lang="en-US" altLang="en-US" sz="1000" b="1" smtClean="0">
                <a:solidFill>
                  <a:srgbClr val="006699"/>
                </a:solidFill>
                <a:latin typeface="微软雅黑" panose="020B0503020204020204" charset="-122"/>
              </a:rPr>
            </a:fld>
            <a:endParaRPr lang="en-US" altLang="en-US" sz="1000" b="1">
              <a:solidFill>
                <a:srgbClr val="006699"/>
              </a:solidFill>
              <a:latin typeface="微软雅黑" panose="020B0503020204020204" charset="-122"/>
            </a:endParaRPr>
          </a:p>
        </p:txBody>
      </p:sp>
      <p:sp>
        <p:nvSpPr>
          <p:cNvPr id="1034" name="Text Box 10"/>
          <p:cNvSpPr txBox="1">
            <a:spLocks noChangeArrowheads="1"/>
          </p:cNvSpPr>
          <p:nvPr/>
        </p:nvSpPr>
        <p:spPr bwMode="auto">
          <a:xfrm>
            <a:off x="6489700" y="6588125"/>
            <a:ext cx="2713038" cy="244475"/>
          </a:xfrm>
          <a:prstGeom prst="rect">
            <a:avLst/>
          </a:prstGeom>
          <a:noFill/>
          <a:ln>
            <a:noFill/>
          </a:ln>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dirty="0">
                <a:solidFill>
                  <a:srgbClr val="006699"/>
                </a:solidFill>
                <a:latin typeface="微软雅黑" panose="020B0503020204020204" charset="-122"/>
              </a:rPr>
              <a:t>Silberschatz, Galvin and Gagne ©2018</a:t>
            </a:r>
            <a:endParaRPr lang="en-US" altLang="en-US" sz="1000" b="1" dirty="0">
              <a:solidFill>
                <a:srgbClr val="006699"/>
              </a:solidFill>
              <a:latin typeface="微软雅黑" panose="020B0503020204020204" charset="-122"/>
            </a:endParaRPr>
          </a:p>
        </p:txBody>
      </p:sp>
      <p:sp>
        <p:nvSpPr>
          <p:cNvPr id="1035" name="Text Box 11"/>
          <p:cNvSpPr txBox="1">
            <a:spLocks noChangeArrowheads="1"/>
          </p:cNvSpPr>
          <p:nvPr/>
        </p:nvSpPr>
        <p:spPr bwMode="auto">
          <a:xfrm>
            <a:off x="185738" y="6621463"/>
            <a:ext cx="2730500" cy="246062"/>
          </a:xfrm>
          <a:prstGeom prst="rect">
            <a:avLst/>
          </a:prstGeom>
          <a:noFill/>
          <a:ln>
            <a:noFill/>
          </a:ln>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dirty="0">
                <a:solidFill>
                  <a:srgbClr val="006699"/>
                </a:solidFill>
                <a:latin typeface="微软雅黑" panose="020B0503020204020204" charset="-122"/>
              </a:rPr>
              <a:t>Operating System Concepts – 10</a:t>
            </a:r>
            <a:r>
              <a:rPr lang="en-US" altLang="en-US" sz="1000" b="1" baseline="30000" dirty="0">
                <a:solidFill>
                  <a:srgbClr val="006699"/>
                </a:solidFill>
                <a:latin typeface="微软雅黑" panose="020B0503020204020204" charset="-122"/>
              </a:rPr>
              <a:t>th</a:t>
            </a:r>
            <a:r>
              <a:rPr lang="en-US" altLang="en-US" sz="1000" b="1" dirty="0">
                <a:solidFill>
                  <a:srgbClr val="006699"/>
                </a:solidFill>
                <a:latin typeface="微软雅黑" panose="020B0503020204020204" charset="-122"/>
              </a:rPr>
              <a:t> Edition</a:t>
            </a:r>
            <a:endParaRPr lang="en-US" altLang="en-US" sz="1000" b="1" dirty="0">
              <a:solidFill>
                <a:srgbClr val="006699"/>
              </a:solidFill>
              <a:latin typeface="微软雅黑" panose="020B0503020204020204" charset="-122"/>
            </a:endParaRPr>
          </a:p>
        </p:txBody>
      </p:sp>
      <p:pic>
        <p:nvPicPr>
          <p:cNvPr id="1036" name="Picture 12" descr="dino_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3200" b="1">
          <a:solidFill>
            <a:srgbClr val="006699"/>
          </a:solidFill>
          <a:latin typeface="+mj-lt"/>
          <a:ea typeface="MS PGothic" panose="020B0600070205080204" pitchFamily="34" charset="-128"/>
          <a:cs typeface="MS PGothic" panose="020B0600070205080204" pitchFamily="34" charset="-128"/>
        </a:defRPr>
      </a:lvl1pPr>
      <a:lvl2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2pPr>
      <a:lvl3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3pPr>
      <a:lvl4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4pPr>
      <a:lvl5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5pPr>
      <a:lvl6pPr marL="457200" algn="ctr" rtl="0" fontAlgn="base">
        <a:spcBef>
          <a:spcPct val="0"/>
        </a:spcBef>
        <a:spcAft>
          <a:spcPct val="0"/>
        </a:spcAft>
        <a:defRPr sz="3200" b="1">
          <a:solidFill>
            <a:srgbClr val="006699"/>
          </a:solidFill>
          <a:latin typeface="Arial" panose="020B0604020202020204" pitchFamily="34" charset="0"/>
        </a:defRPr>
      </a:lvl6pPr>
      <a:lvl7pPr marL="914400" algn="ctr" rtl="0" fontAlgn="base">
        <a:spcBef>
          <a:spcPct val="0"/>
        </a:spcBef>
        <a:spcAft>
          <a:spcPct val="0"/>
        </a:spcAft>
        <a:defRPr sz="3200" b="1">
          <a:solidFill>
            <a:srgbClr val="006699"/>
          </a:solidFill>
          <a:latin typeface="Arial" panose="020B0604020202020204" pitchFamily="34" charset="0"/>
        </a:defRPr>
      </a:lvl7pPr>
      <a:lvl8pPr marL="1371600" algn="ctr" rtl="0" fontAlgn="base">
        <a:spcBef>
          <a:spcPct val="0"/>
        </a:spcBef>
        <a:spcAft>
          <a:spcPct val="0"/>
        </a:spcAft>
        <a:defRPr sz="3200" b="1">
          <a:solidFill>
            <a:srgbClr val="006699"/>
          </a:solidFill>
          <a:latin typeface="Arial" panose="020B0604020202020204" pitchFamily="34" charset="0"/>
        </a:defRPr>
      </a:lvl8pPr>
      <a:lvl9pPr marL="1828800" algn="ctr" rtl="0" fontAlgn="base">
        <a:spcBef>
          <a:spcPct val="0"/>
        </a:spcBef>
        <a:spcAft>
          <a:spcPct val="0"/>
        </a:spcAft>
        <a:defRPr sz="3200" b="1">
          <a:solidFill>
            <a:srgbClr val="006699"/>
          </a:solidFill>
          <a:latin typeface="Arial" panose="020B0604020202020204" pitchFamily="34"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微软雅黑" panose="020B0503020204020204" charset="-122"/>
          <a:ea typeface="MS PGothic" panose="020B0600070205080204" pitchFamily="34" charset="-128"/>
          <a:cs typeface="MS PGothic" panose="020B0600070205080204" pitchFamily="34"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微软雅黑" panose="020B0503020204020204" charset="-122"/>
          <a:ea typeface="MS PGothic" panose="020B0600070205080204"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微软雅黑" panose="020B0503020204020204" charset="-122"/>
          <a:ea typeface="MS PGothic" panose="020B0600070205080204"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微软雅黑" panose="020B0503020204020204" charset="-122"/>
          <a:ea typeface="MS PGothic" panose="020B0600070205080204"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微软雅黑" panose="020B0503020204020204" charset="-122"/>
          <a:ea typeface="MS PGothic" panose="020B0600070205080204"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image" Target="../media/image6.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6.xml"/><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image" Target="../media/image9.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image" Target="../media/image10.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6.xml"/><Relationship Id="rId1" Type="http://schemas.openxmlformats.org/officeDocument/2006/relationships/image" Target="../media/image11.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6.xml"/><Relationship Id="rId1" Type="http://schemas.openxmlformats.org/officeDocument/2006/relationships/image" Target="../media/image13.jpe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6.xml"/><Relationship Id="rId1" Type="http://schemas.openxmlformats.org/officeDocument/2006/relationships/image" Target="../media/image14.jpe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image" Target="../media/image15.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6.xml"/><Relationship Id="rId1" Type="http://schemas.openxmlformats.org/officeDocument/2006/relationships/image" Target="../media/image16.jpe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6.xml"/><Relationship Id="rId1" Type="http://schemas.openxmlformats.org/officeDocument/2006/relationships/image" Target="../media/image17.jpe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6.xml"/><Relationship Id="rId1" Type="http://schemas.openxmlformats.org/officeDocument/2006/relationships/image" Target="../media/image18.jpe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6.xml"/><Relationship Id="rId1" Type="http://schemas.openxmlformats.org/officeDocument/2006/relationships/image" Target="../media/image19.jpe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6.xml"/><Relationship Id="rId1" Type="http://schemas.openxmlformats.org/officeDocument/2006/relationships/image" Target="../media/image20.jpe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6.xml"/><Relationship Id="rId1" Type="http://schemas.openxmlformats.org/officeDocument/2006/relationships/image" Target="../media/image21.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6.xml"/><Relationship Id="rId1" Type="http://schemas.openxmlformats.org/officeDocument/2006/relationships/image" Target="../media/image22.jpe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2"/>
          <p:cNvSpPr>
            <a:spLocks noGrp="1" noChangeArrowheads="1"/>
          </p:cNvSpPr>
          <p:nvPr>
            <p:ph type="ctrTitle"/>
          </p:nvPr>
        </p:nvSpPr>
        <p:spPr>
          <a:xfrm>
            <a:off x="685800" y="817563"/>
            <a:ext cx="7772400" cy="2128837"/>
          </a:xfrm>
        </p:spPr>
        <p:txBody>
          <a:bodyPr/>
          <a:lstStyle/>
          <a:p>
            <a:pPr eaLnBrk="1" hangingPunct="1"/>
            <a:r>
              <a:rPr lang="en-US" altLang="en-US"/>
              <a:t>Chapter 12:  I/O Systems</a:t>
            </a:r>
            <a:endParaRPr lang="en-US"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p:cNvSpPr>
            <a:spLocks noGrp="1" noChangeArrowheads="1"/>
          </p:cNvSpPr>
          <p:nvPr>
            <p:ph type="title"/>
          </p:nvPr>
        </p:nvSpPr>
        <p:spPr>
          <a:xfrm>
            <a:off x="1009326" y="248303"/>
            <a:ext cx="7620000" cy="576263"/>
          </a:xfrm>
        </p:spPr>
        <p:txBody>
          <a:bodyPr/>
          <a:lstStyle/>
          <a:p>
            <a:pPr eaLnBrk="1" hangingPunct="1"/>
            <a:r>
              <a:rPr lang="en-US" altLang="en-US" sz="2400" dirty="0"/>
              <a:t>Device I/O Port Locations on PCs (partial)PC 上的设备 I/O 端口位置（部分）</a:t>
            </a:r>
            <a:endParaRPr lang="en-US" altLang="en-US" sz="2400" dirty="0"/>
          </a:p>
        </p:txBody>
      </p:sp>
      <p:pic>
        <p:nvPicPr>
          <p:cNvPr id="1741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47825" y="1612900"/>
            <a:ext cx="6545263" cy="3744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p:cNvSpPr>
            <a:spLocks noGrp="1" noChangeArrowheads="1"/>
          </p:cNvSpPr>
          <p:nvPr>
            <p:ph type="title"/>
          </p:nvPr>
        </p:nvSpPr>
        <p:spPr>
          <a:xfrm>
            <a:off x="457200" y="233592"/>
            <a:ext cx="8229600" cy="576263"/>
          </a:xfrm>
        </p:spPr>
        <p:txBody>
          <a:bodyPr/>
          <a:lstStyle/>
          <a:p>
            <a:pPr eaLnBrk="1" hangingPunct="1"/>
            <a:r>
              <a:rPr lang="en-US" altLang="en-US" dirty="0"/>
              <a:t>Polling轮询</a:t>
            </a:r>
            <a:endParaRPr lang="en-US" altLang="en-US" dirty="0"/>
          </a:p>
        </p:txBody>
      </p:sp>
      <p:sp>
        <p:nvSpPr>
          <p:cNvPr id="27651" name="Rectangle 3"/>
          <p:cNvSpPr>
            <a:spLocks noGrp="1" noChangeArrowheads="1"/>
          </p:cNvSpPr>
          <p:nvPr>
            <p:ph type="body" idx="1"/>
          </p:nvPr>
        </p:nvSpPr>
        <p:spPr>
          <a:xfrm>
            <a:off x="889000" y="1014413"/>
            <a:ext cx="7735888" cy="5127625"/>
          </a:xfrm>
        </p:spPr>
        <p:txBody>
          <a:bodyPr/>
          <a:lstStyle/>
          <a:p>
            <a:pPr>
              <a:defRPr/>
            </a:pPr>
            <a:r>
              <a:rPr lang="en-US" sz="1700" dirty="0">
                <a:latin typeface="微软雅黑" panose="020B0503020204020204" charset="-122"/>
                <a:ea typeface="微软雅黑" panose="020B0503020204020204" charset="-122"/>
                <a:cs typeface="微软雅黑" panose="020B0503020204020204" charset="-122"/>
              </a:rPr>
              <a:t>For each byte of I/O.对于 I/O 的每个字节。</a:t>
            </a:r>
            <a:endParaRPr lang="en-US" sz="1700" dirty="0">
              <a:latin typeface="微软雅黑" panose="020B0503020204020204" charset="-122"/>
              <a:ea typeface="微软雅黑" panose="020B0503020204020204" charset="-122"/>
              <a:cs typeface="微软雅黑" panose="020B0503020204020204" charset="-122"/>
            </a:endParaRPr>
          </a:p>
          <a:p>
            <a:pPr marL="800100" lvl="1" indent="-342900">
              <a:buFont typeface="+mj-lt"/>
              <a:buAutoNum type="arabicPeriod"/>
              <a:defRPr/>
            </a:pPr>
            <a:r>
              <a:rPr lang="en-US" sz="1700" dirty="0">
                <a:latin typeface="微软雅黑" panose="020B0503020204020204" charset="-122"/>
                <a:ea typeface="微软雅黑" panose="020B0503020204020204" charset="-122"/>
                <a:cs typeface="微软雅黑" panose="020B0503020204020204" charset="-122"/>
              </a:rPr>
              <a:t>Read busy bit from status register until 0.从状态寄存器中读取忙位直到 0。</a:t>
            </a:r>
            <a:endParaRPr lang="en-US" sz="1700" dirty="0">
              <a:latin typeface="微软雅黑" panose="020B0503020204020204" charset="-122"/>
              <a:ea typeface="微软雅黑" panose="020B0503020204020204" charset="-122"/>
              <a:cs typeface="微软雅黑" panose="020B0503020204020204" charset="-122"/>
            </a:endParaRPr>
          </a:p>
          <a:p>
            <a:pPr marL="800100" lvl="1" indent="-342900">
              <a:buFont typeface="+mj-lt"/>
              <a:buAutoNum type="arabicPeriod"/>
              <a:defRPr/>
            </a:pPr>
            <a:r>
              <a:rPr lang="en-US" sz="1700" dirty="0">
                <a:latin typeface="微软雅黑" panose="020B0503020204020204" charset="-122"/>
                <a:ea typeface="微软雅黑" panose="020B0503020204020204" charset="-122"/>
                <a:cs typeface="微软雅黑" panose="020B0503020204020204" charset="-122"/>
              </a:rPr>
              <a:t>Host sets read or write bit and if write copies data into data-out register.主机设置读或写位，如果写将数据复制到数据输出寄存器。</a:t>
            </a:r>
            <a:endParaRPr lang="en-US" sz="1700" dirty="0">
              <a:latin typeface="微软雅黑" panose="020B0503020204020204" charset="-122"/>
              <a:ea typeface="微软雅黑" panose="020B0503020204020204" charset="-122"/>
              <a:cs typeface="微软雅黑" panose="020B0503020204020204" charset="-122"/>
            </a:endParaRPr>
          </a:p>
          <a:p>
            <a:pPr marL="800100" lvl="1" indent="-342900">
              <a:buFont typeface="+mj-lt"/>
              <a:buAutoNum type="arabicPeriod"/>
              <a:defRPr/>
            </a:pPr>
            <a:r>
              <a:rPr lang="en-US" sz="1700" dirty="0">
                <a:latin typeface="微软雅黑" panose="020B0503020204020204" charset="-122"/>
                <a:ea typeface="微软雅黑" panose="020B0503020204020204" charset="-122"/>
                <a:cs typeface="微软雅黑" panose="020B0503020204020204" charset="-122"/>
              </a:rPr>
              <a:t>Host sets command-ready bit.主机设置命令就绪位。</a:t>
            </a:r>
            <a:endParaRPr lang="en-US" sz="1700" dirty="0">
              <a:latin typeface="微软雅黑" panose="020B0503020204020204" charset="-122"/>
              <a:ea typeface="微软雅黑" panose="020B0503020204020204" charset="-122"/>
              <a:cs typeface="微软雅黑" panose="020B0503020204020204" charset="-122"/>
            </a:endParaRPr>
          </a:p>
          <a:p>
            <a:pPr marL="800100" lvl="1" indent="-342900">
              <a:buFont typeface="+mj-lt"/>
              <a:buAutoNum type="arabicPeriod"/>
              <a:defRPr/>
            </a:pPr>
            <a:r>
              <a:rPr lang="en-US" sz="1700" dirty="0">
                <a:latin typeface="微软雅黑" panose="020B0503020204020204" charset="-122"/>
                <a:ea typeface="微软雅黑" panose="020B0503020204020204" charset="-122"/>
                <a:cs typeface="微软雅黑" panose="020B0503020204020204" charset="-122"/>
              </a:rPr>
              <a:t>Controller sets busy bit, executes transfer.控制器设置忙位，执行传输。</a:t>
            </a:r>
            <a:endParaRPr lang="en-US" sz="1700" dirty="0">
              <a:latin typeface="微软雅黑" panose="020B0503020204020204" charset="-122"/>
              <a:ea typeface="微软雅黑" panose="020B0503020204020204" charset="-122"/>
              <a:cs typeface="微软雅黑" panose="020B0503020204020204" charset="-122"/>
            </a:endParaRPr>
          </a:p>
          <a:p>
            <a:pPr marL="800100" lvl="1" indent="-342900">
              <a:buFont typeface="+mj-lt"/>
              <a:buAutoNum type="arabicPeriod"/>
              <a:defRPr/>
            </a:pPr>
            <a:r>
              <a:rPr lang="en-US" sz="1700" dirty="0">
                <a:latin typeface="微软雅黑" panose="020B0503020204020204" charset="-122"/>
                <a:ea typeface="微软雅黑" panose="020B0503020204020204" charset="-122"/>
                <a:cs typeface="微软雅黑" panose="020B0503020204020204" charset="-122"/>
              </a:rPr>
              <a:t>Controller clears busy bit, error bit, command-ready bit when transfer done.传输完成后，控制器清除忙位、错误位、命令就绪位。</a:t>
            </a:r>
            <a:endParaRPr lang="en-US" sz="1700" dirty="0">
              <a:latin typeface="微软雅黑" panose="020B0503020204020204" charset="-122"/>
              <a:ea typeface="微软雅黑" panose="020B0503020204020204" charset="-122"/>
              <a:cs typeface="微软雅黑" panose="020B0503020204020204" charset="-122"/>
            </a:endParaRPr>
          </a:p>
          <a:p>
            <a:pPr marL="400050" indent="-342900">
              <a:defRPr/>
            </a:pPr>
            <a:r>
              <a:rPr lang="en-US" sz="1700" dirty="0">
                <a:latin typeface="微软雅黑" panose="020B0503020204020204" charset="-122"/>
                <a:ea typeface="微软雅黑" panose="020B0503020204020204" charset="-122"/>
                <a:cs typeface="微软雅黑" panose="020B0503020204020204" charset="-122"/>
              </a:rPr>
              <a:t>Step 1 is </a:t>
            </a:r>
            <a:r>
              <a:rPr lang="en-US" sz="1700" b="1" dirty="0">
                <a:solidFill>
                  <a:srgbClr val="006699"/>
                </a:solidFill>
                <a:latin typeface="微软雅黑" panose="020B0503020204020204" charset="-122"/>
                <a:ea typeface="微软雅黑" panose="020B0503020204020204" charset="-122"/>
                <a:cs typeface="微软雅黑" panose="020B0503020204020204" charset="-122"/>
              </a:rPr>
              <a:t>busy-wait</a:t>
            </a:r>
            <a:r>
              <a:rPr lang="en-US" sz="1700" b="1" dirty="0">
                <a:latin typeface="微软雅黑" panose="020B0503020204020204" charset="-122"/>
                <a:ea typeface="微软雅黑" panose="020B0503020204020204" charset="-122"/>
                <a:cs typeface="微软雅黑" panose="020B0503020204020204" charset="-122"/>
              </a:rPr>
              <a:t> </a:t>
            </a:r>
            <a:r>
              <a:rPr lang="en-US" sz="1700" dirty="0">
                <a:latin typeface="微软雅黑" panose="020B0503020204020204" charset="-122"/>
                <a:ea typeface="微软雅黑" panose="020B0503020204020204" charset="-122"/>
                <a:cs typeface="微软雅黑" panose="020B0503020204020204" charset="-122"/>
              </a:rPr>
              <a:t>cycle to wait for I/O from device.第 1 步是忙等待周期以等待来自设备的 I/O。</a:t>
            </a:r>
            <a:endParaRPr lang="en-US" sz="1700" dirty="0">
              <a:latin typeface="微软雅黑" panose="020B0503020204020204" charset="-122"/>
              <a:ea typeface="微软雅黑" panose="020B0503020204020204" charset="-122"/>
              <a:cs typeface="微软雅黑" panose="020B0503020204020204" charset="-122"/>
            </a:endParaRPr>
          </a:p>
          <a:p>
            <a:pPr marL="800100" lvl="1" indent="-342900">
              <a:defRPr/>
            </a:pPr>
            <a:r>
              <a:rPr lang="en-US" sz="1700" dirty="0">
                <a:latin typeface="微软雅黑" panose="020B0503020204020204" charset="-122"/>
                <a:ea typeface="微软雅黑" panose="020B0503020204020204" charset="-122"/>
                <a:cs typeface="微软雅黑" panose="020B0503020204020204" charset="-122"/>
              </a:rPr>
              <a:t>Reasonable if device is fast.如果设备速度快则合理。</a:t>
            </a:r>
            <a:endParaRPr lang="en-US" sz="1700" dirty="0">
              <a:latin typeface="微软雅黑" panose="020B0503020204020204" charset="-122"/>
              <a:ea typeface="微软雅黑" panose="020B0503020204020204" charset="-122"/>
              <a:cs typeface="微软雅黑" panose="020B0503020204020204" charset="-122"/>
            </a:endParaRPr>
          </a:p>
          <a:p>
            <a:pPr marL="800100" lvl="1" indent="-342900">
              <a:defRPr/>
            </a:pPr>
            <a:r>
              <a:rPr lang="en-US" sz="1700" dirty="0">
                <a:latin typeface="微软雅黑" panose="020B0503020204020204" charset="-122"/>
                <a:ea typeface="微软雅黑" panose="020B0503020204020204" charset="-122"/>
                <a:cs typeface="微软雅黑" panose="020B0503020204020204" charset="-122"/>
              </a:rPr>
              <a:t>But inefficient if device slow.但如果设备速度慢，则效率低下。</a:t>
            </a:r>
            <a:endParaRPr lang="en-US" sz="1700" dirty="0">
              <a:latin typeface="微软雅黑" panose="020B0503020204020204" charset="-122"/>
              <a:ea typeface="微软雅黑" panose="020B0503020204020204" charset="-122"/>
              <a:cs typeface="微软雅黑" panose="020B0503020204020204" charset="-122"/>
            </a:endParaRPr>
          </a:p>
          <a:p>
            <a:pPr marL="800100" lvl="1" indent="-342900">
              <a:defRPr/>
            </a:pPr>
            <a:r>
              <a:rPr lang="en-US" sz="1700" dirty="0">
                <a:latin typeface="微软雅黑" panose="020B0503020204020204" charset="-122"/>
                <a:ea typeface="微软雅黑" panose="020B0503020204020204" charset="-122"/>
                <a:cs typeface="微软雅黑" panose="020B0503020204020204" charset="-122"/>
              </a:rPr>
              <a:t>CPU switches to other tasks?CPU切换到其他任务？</a:t>
            </a:r>
            <a:endParaRPr lang="en-US" sz="1700" dirty="0">
              <a:latin typeface="微软雅黑" panose="020B0503020204020204" charset="-122"/>
              <a:ea typeface="微软雅黑" panose="020B0503020204020204" charset="-122"/>
              <a:cs typeface="微软雅黑" panose="020B0503020204020204" charset="-122"/>
            </a:endParaRPr>
          </a:p>
          <a:p>
            <a:pPr marL="1143000" lvl="2" indent="-342900">
              <a:defRPr/>
            </a:pPr>
            <a:r>
              <a:rPr lang="en-US" sz="1700" dirty="0">
                <a:latin typeface="微软雅黑" panose="020B0503020204020204" charset="-122"/>
                <a:ea typeface="微软雅黑" panose="020B0503020204020204" charset="-122"/>
                <a:cs typeface="微软雅黑" panose="020B0503020204020204" charset="-122"/>
              </a:rPr>
              <a:t>But if miss a cycle data overwritten / lost.但是如果错过一个循环数据被覆盖/丢失。</a:t>
            </a:r>
            <a:endParaRPr lang="en-US" sz="17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a:xfrm>
            <a:off x="457200" y="233592"/>
            <a:ext cx="8229600" cy="576263"/>
          </a:xfrm>
        </p:spPr>
        <p:txBody>
          <a:bodyPr/>
          <a:lstStyle/>
          <a:p>
            <a:pPr eaLnBrk="1" hangingPunct="1"/>
            <a:r>
              <a:rPr lang="en-US" altLang="en-US" dirty="0"/>
              <a:t>Interrupts中断</a:t>
            </a:r>
            <a:endParaRPr lang="en-US" altLang="en-US" dirty="0"/>
          </a:p>
        </p:txBody>
      </p:sp>
      <p:sp>
        <p:nvSpPr>
          <p:cNvPr id="21506" name="Rectangle 3"/>
          <p:cNvSpPr>
            <a:spLocks noGrp="1" noChangeArrowheads="1"/>
          </p:cNvSpPr>
          <p:nvPr>
            <p:ph type="body" idx="1"/>
          </p:nvPr>
        </p:nvSpPr>
        <p:spPr>
          <a:xfrm>
            <a:off x="942975" y="1069975"/>
            <a:ext cx="7654925" cy="4948238"/>
          </a:xfrm>
        </p:spPr>
        <p:txBody>
          <a:bodyPr/>
          <a:lstStyle/>
          <a:p>
            <a:r>
              <a:rPr lang="en-US" altLang="en-US" sz="1500" dirty="0">
                <a:latin typeface="微软雅黑" panose="020B0503020204020204" charset="-122"/>
                <a:ea typeface="微软雅黑" panose="020B0503020204020204" charset="-122"/>
                <a:cs typeface="微软雅黑" panose="020B0503020204020204" charset="-122"/>
              </a:rPr>
              <a:t>Polling can happen in 3 instruction cycles.轮询可以在 3 个指令周期内发生。</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Read status, logical-and to extract status bit, branch if not zero.读取状态，逻辑与提取状态位，如果不为零则分支。</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How to be more efficient if non-zero infrequently?如果非零不频繁，如何提高效率？</a:t>
            </a:r>
            <a:endParaRPr lang="en-US" altLang="en-US" sz="1500" dirty="0">
              <a:latin typeface="微软雅黑" panose="020B0503020204020204" charset="-122"/>
              <a:ea typeface="微软雅黑" panose="020B0503020204020204" charset="-122"/>
              <a:cs typeface="微软雅黑" panose="020B0503020204020204" charset="-122"/>
            </a:endParaRPr>
          </a:p>
          <a:p>
            <a:r>
              <a:rPr lang="en-US" altLang="en-US" sz="1500" dirty="0">
                <a:latin typeface="微软雅黑" panose="020B0503020204020204" charset="-122"/>
                <a:ea typeface="微软雅黑" panose="020B0503020204020204" charset="-122"/>
                <a:cs typeface="微软雅黑" panose="020B0503020204020204" charset="-122"/>
              </a:rPr>
              <a:t>CPU </a:t>
            </a:r>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Interrupt-request</a:t>
            </a:r>
            <a:r>
              <a:rPr lang="en-US" altLang="en-US" sz="15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line</a:t>
            </a:r>
            <a:r>
              <a:rPr lang="en-US" altLang="en-US" sz="1500" dirty="0">
                <a:latin typeface="微软雅黑" panose="020B0503020204020204" charset="-122"/>
                <a:ea typeface="微软雅黑" panose="020B0503020204020204" charset="-122"/>
                <a:cs typeface="微软雅黑" panose="020B0503020204020204" charset="-122"/>
              </a:rPr>
              <a:t> triggered by I/O device.由 I/O 设备触发的 CPU 中断请求线。</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Checked by processor after each instruction.每条指令后由处理器检查。</a:t>
            </a:r>
            <a:endParaRPr lang="en-US" altLang="en-US" sz="1500" dirty="0">
              <a:latin typeface="微软雅黑" panose="020B0503020204020204" charset="-122"/>
              <a:ea typeface="微软雅黑" panose="020B0503020204020204" charset="-122"/>
              <a:cs typeface="微软雅黑" panose="020B0503020204020204" charset="-122"/>
            </a:endParaRPr>
          </a:p>
          <a:p>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Interrupt</a:t>
            </a:r>
            <a:r>
              <a:rPr lang="en-US" altLang="en-US" sz="15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handler</a:t>
            </a:r>
            <a:r>
              <a:rPr lang="en-US" altLang="en-US" sz="1500"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500" dirty="0">
                <a:latin typeface="微软雅黑" panose="020B0503020204020204" charset="-122"/>
                <a:ea typeface="微软雅黑" panose="020B0503020204020204" charset="-122"/>
                <a:cs typeface="微软雅黑" panose="020B0503020204020204" charset="-122"/>
              </a:rPr>
              <a:t>receives interrupts.中断处理程序接收中断。</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Maskable</a:t>
            </a:r>
            <a:r>
              <a:rPr lang="en-US" altLang="en-US" sz="1500" dirty="0">
                <a:latin typeface="微软雅黑" panose="020B0503020204020204" charset="-122"/>
                <a:ea typeface="微软雅黑" panose="020B0503020204020204" charset="-122"/>
                <a:cs typeface="微软雅黑" panose="020B0503020204020204" charset="-122"/>
              </a:rPr>
              <a:t> to ignore or delay some interrupts.可屏蔽以忽略或延迟某些中断。</a:t>
            </a:r>
            <a:endParaRPr lang="en-US" altLang="en-US" sz="1500" dirty="0">
              <a:latin typeface="微软雅黑" panose="020B0503020204020204" charset="-122"/>
              <a:ea typeface="微软雅黑" panose="020B0503020204020204" charset="-122"/>
              <a:cs typeface="微软雅黑" panose="020B0503020204020204" charset="-122"/>
            </a:endParaRPr>
          </a:p>
          <a:p>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Interrupt</a:t>
            </a:r>
            <a:r>
              <a:rPr lang="en-US" altLang="en-US" sz="15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vector</a:t>
            </a:r>
            <a:r>
              <a:rPr lang="en-US" altLang="en-US" sz="15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500" dirty="0">
                <a:latin typeface="微软雅黑" panose="020B0503020204020204" charset="-122"/>
                <a:ea typeface="微软雅黑" panose="020B0503020204020204" charset="-122"/>
                <a:cs typeface="微软雅黑" panose="020B0503020204020204" charset="-122"/>
              </a:rPr>
              <a:t>to dispatch interrupt to correct handler.用于将中断分派到正确处理程序的中断向量。</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Context switch at start and end.开始和结束时的上下文切换。</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Based on priority.基于优先级。</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Some </a:t>
            </a:r>
            <a:r>
              <a:rPr lang="en-US" altLang="en-US" sz="1500" b="1" dirty="0" err="1">
                <a:solidFill>
                  <a:srgbClr val="006699"/>
                </a:solidFill>
                <a:latin typeface="微软雅黑" panose="020B0503020204020204" charset="-122"/>
                <a:ea typeface="微软雅黑" panose="020B0503020204020204" charset="-122"/>
                <a:cs typeface="微软雅黑" panose="020B0503020204020204" charset="-122"/>
              </a:rPr>
              <a:t>nonmaskable.一些不可掩饰的。</a:t>
            </a:r>
            <a:endParaRPr lang="en-US" altLang="en-US" sz="1500" b="1" dirty="0" err="1">
              <a:solidFill>
                <a:srgbClr val="006699"/>
              </a:solidFill>
              <a:latin typeface="微软雅黑" panose="020B0503020204020204" charset="-122"/>
              <a:ea typeface="微软雅黑" panose="020B0503020204020204" charset="-122"/>
              <a:cs typeface="微软雅黑" panose="020B0503020204020204" charset="-122"/>
            </a:endParaRPr>
          </a:p>
          <a:p>
            <a:pPr lvl="1"/>
            <a:r>
              <a:rPr lang="en-US" altLang="en-US" sz="1500" dirty="0">
                <a:solidFill>
                  <a:srgbClr val="000000"/>
                </a:solidFill>
                <a:latin typeface="微软雅黑" panose="020B0503020204020204" charset="-122"/>
                <a:ea typeface="微软雅黑" panose="020B0503020204020204" charset="-122"/>
                <a:cs typeface="微软雅黑" panose="020B0503020204020204" charset="-122"/>
              </a:rPr>
              <a:t>Interrupt chaining if more than one device at same interrupt number.如果多个设备处于同一中断编号，则中断链接。</a:t>
            </a:r>
            <a:endParaRPr lang="en-US" altLang="en-US" sz="1500" dirty="0">
              <a:solidFill>
                <a:srgbClr val="00000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noChangeArrowheads="1"/>
          </p:cNvSpPr>
          <p:nvPr>
            <p:ph type="title"/>
          </p:nvPr>
        </p:nvSpPr>
        <p:spPr>
          <a:xfrm>
            <a:off x="788988" y="233592"/>
            <a:ext cx="7897812" cy="576263"/>
          </a:xfrm>
        </p:spPr>
        <p:txBody>
          <a:bodyPr/>
          <a:lstStyle/>
          <a:p>
            <a:pPr eaLnBrk="1" hangingPunct="1"/>
            <a:r>
              <a:rPr lang="en-US" altLang="en-US" sz="2800" dirty="0"/>
              <a:t>Interrupt-Driven I/O Cycle中断驱动的 I/O 周期</a:t>
            </a:r>
            <a:endParaRPr lang="en-US" altLang="en-US" sz="2800" dirty="0"/>
          </a:p>
        </p:txBody>
      </p:sp>
      <p:pic>
        <p:nvPicPr>
          <p:cNvPr id="2355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271713" y="1300163"/>
            <a:ext cx="4932362" cy="4860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noChangeArrowheads="1"/>
          </p:cNvSpPr>
          <p:nvPr>
            <p:ph type="title"/>
          </p:nvPr>
        </p:nvSpPr>
        <p:spPr>
          <a:xfrm>
            <a:off x="457200" y="220892"/>
            <a:ext cx="8229600" cy="576263"/>
          </a:xfrm>
        </p:spPr>
        <p:txBody>
          <a:bodyPr/>
          <a:lstStyle/>
          <a:p>
            <a:r>
              <a:rPr lang="en-US" altLang="en-US" dirty="0"/>
              <a:t>Interrupts (Cont.)</a:t>
            </a:r>
            <a:endParaRPr lang="en-US" altLang="en-US" dirty="0"/>
          </a:p>
        </p:txBody>
      </p:sp>
      <p:sp>
        <p:nvSpPr>
          <p:cNvPr id="25602" name="Content Placeholder 2"/>
          <p:cNvSpPr>
            <a:spLocks noGrp="1" noChangeArrowheads="1"/>
          </p:cNvSpPr>
          <p:nvPr>
            <p:ph idx="1"/>
          </p:nvPr>
        </p:nvSpPr>
        <p:spPr>
          <a:xfrm>
            <a:off x="860425" y="1165225"/>
            <a:ext cx="6864350" cy="4530725"/>
          </a:xfrm>
        </p:spPr>
        <p:txBody>
          <a:bodyPr/>
          <a:lstStyle/>
          <a:p>
            <a:r>
              <a:rPr lang="en-US" altLang="en-US" dirty="0"/>
              <a:t>Interrupt mechanism also used for </a:t>
            </a:r>
            <a:r>
              <a:rPr lang="en-US" altLang="en-US" b="1" dirty="0">
                <a:solidFill>
                  <a:srgbClr val="006699"/>
                </a:solidFill>
                <a:latin typeface="+mj-lt"/>
              </a:rPr>
              <a:t>exceptions.</a:t>
            </a:r>
            <a:r>
              <a:rPr lang="en-US" altLang="en-US" dirty="0">
                <a:solidFill>
                  <a:schemeClr val="tx1"/>
                </a:solidFill>
                <a:latin typeface="微软雅黑" panose="020B0503020204020204" charset="-122"/>
                <a:ea typeface="微软雅黑" panose="020B0503020204020204" charset="-122"/>
              </a:rPr>
              <a:t>中断机制也用于</a:t>
            </a:r>
            <a:r>
              <a:rPr lang="en-US" altLang="en-US" sz="2000" b="1" dirty="0">
                <a:solidFill>
                  <a:srgbClr val="006699"/>
                </a:solidFill>
                <a:latin typeface="+mj-lt"/>
              </a:rPr>
              <a:t>异常</a:t>
            </a:r>
            <a:r>
              <a:rPr lang="en-US" altLang="en-US" b="1" dirty="0">
                <a:solidFill>
                  <a:srgbClr val="006699"/>
                </a:solidFill>
                <a:latin typeface="+mj-lt"/>
              </a:rPr>
              <a:t>。</a:t>
            </a:r>
            <a:endParaRPr lang="en-US" altLang="en-US" b="1" dirty="0">
              <a:solidFill>
                <a:srgbClr val="006699"/>
              </a:solidFill>
              <a:latin typeface="+mj-lt"/>
            </a:endParaRPr>
          </a:p>
          <a:p>
            <a:pPr lvl="1"/>
            <a:r>
              <a:rPr lang="en-US" altLang="en-US" dirty="0"/>
              <a:t>Terminate process, crash system due to hardware error.终止进程，由于硬件错误导致系统崩溃。</a:t>
            </a:r>
            <a:endParaRPr lang="en-US" altLang="en-US" dirty="0"/>
          </a:p>
          <a:p>
            <a:r>
              <a:rPr lang="en-US" altLang="en-US" dirty="0"/>
              <a:t>Page fault executes when memory access error.内存访问错误时执行页面错误。</a:t>
            </a:r>
            <a:endParaRPr lang="en-US" altLang="en-US" dirty="0"/>
          </a:p>
          <a:p>
            <a:r>
              <a:rPr lang="en-US" altLang="en-US" dirty="0"/>
              <a:t>System call executes via </a:t>
            </a:r>
            <a:r>
              <a:rPr lang="en-US" altLang="en-US" b="1" dirty="0">
                <a:solidFill>
                  <a:srgbClr val="006699"/>
                </a:solidFill>
                <a:latin typeface="+mj-lt"/>
              </a:rPr>
              <a:t>trap</a:t>
            </a:r>
            <a:r>
              <a:rPr lang="en-US" altLang="en-US" dirty="0"/>
              <a:t> to trigger kernel to execute request.系统调用通过陷阱执行以触发内核执行请求。</a:t>
            </a:r>
            <a:endParaRPr lang="en-US" altLang="en-US" dirty="0"/>
          </a:p>
          <a:p>
            <a:r>
              <a:rPr lang="en-US" altLang="en-US" dirty="0"/>
              <a:t>Multi-CPU systems can process interrupts concurrently.多 CPU 系统可以同时处理中断。</a:t>
            </a:r>
            <a:endParaRPr lang="en-US" altLang="en-US" dirty="0"/>
          </a:p>
          <a:p>
            <a:pPr lvl="1"/>
            <a:r>
              <a:rPr lang="en-US" altLang="en-US" dirty="0"/>
              <a:t>If operating system designed to handle it.如果操作系统旨在处理它。</a:t>
            </a:r>
            <a:endParaRPr lang="en-US" altLang="en-US" dirty="0"/>
          </a:p>
          <a:p>
            <a:r>
              <a:rPr lang="en-US" altLang="en-US" dirty="0"/>
              <a:t>Used for time-sensitive processing, frequent, must be fast.用于时间敏感的处理，频繁，必须快速。</a:t>
            </a:r>
            <a:endParaRPr lang="en-US" altLang="en-US" dirty="0"/>
          </a:p>
          <a:p>
            <a:pPr>
              <a:buFont typeface="Monotype Sorts" pitchFamily="-84" charset="2"/>
              <a:buNone/>
            </a:pPr>
            <a:endParaRPr lang="en-US" altLang="en-US" dirty="0"/>
          </a:p>
          <a:p>
            <a:pPr lvl="1"/>
            <a:endParaRPr lang="en-US"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title"/>
          </p:nvPr>
        </p:nvSpPr>
        <p:spPr>
          <a:xfrm>
            <a:off x="457200" y="233592"/>
            <a:ext cx="8229600" cy="576263"/>
          </a:xfrm>
        </p:spPr>
        <p:txBody>
          <a:bodyPr/>
          <a:lstStyle/>
          <a:p>
            <a:pPr eaLnBrk="1" hangingPunct="1"/>
            <a:r>
              <a:rPr lang="en-US" altLang="en-US" dirty="0"/>
              <a:t>Latency</a:t>
            </a:r>
            <a:r>
              <a:rPr lang="zh-CN" altLang="en-US" dirty="0">
                <a:ea typeface="宋体" panose="02010600030101010101" pitchFamily="2" charset="-122"/>
              </a:rPr>
              <a:t>延时</a:t>
            </a:r>
            <a:endParaRPr lang="zh-CN" altLang="en-US" dirty="0">
              <a:ea typeface="宋体" panose="02010600030101010101" pitchFamily="2" charset="-122"/>
            </a:endParaRPr>
          </a:p>
        </p:txBody>
      </p:sp>
      <p:sp>
        <p:nvSpPr>
          <p:cNvPr id="26626" name="Rectangle 3"/>
          <p:cNvSpPr>
            <a:spLocks noGrp="1" noChangeArrowheads="1"/>
          </p:cNvSpPr>
          <p:nvPr>
            <p:ph type="body" idx="1"/>
          </p:nvPr>
        </p:nvSpPr>
        <p:spPr>
          <a:xfrm>
            <a:off x="942975" y="1069975"/>
            <a:ext cx="7654925" cy="4948238"/>
          </a:xfrm>
        </p:spPr>
        <p:txBody>
          <a:bodyPr/>
          <a:lstStyle/>
          <a:p>
            <a:r>
              <a:rPr lang="en-US" altLang="en-US"/>
              <a:t>Stressing interrupt management because even single-user systems manage hundreds or interrupts per second and servers hundreds of thousands.强调中断管理，因为即使是单用户系统每秒管理数百个或中断，服务器数十万。</a:t>
            </a:r>
            <a:endParaRPr lang="en-US" altLang="en-US"/>
          </a:p>
          <a:p>
            <a:r>
              <a:rPr lang="en-US" altLang="en-US">
                <a:solidFill>
                  <a:srgbClr val="000000"/>
                </a:solidFill>
              </a:rPr>
              <a:t>For example, a quiet macOS desktop generated 23,000 interrupts over 10 seconds.例如，一个安静的 macOS 桌面在 10 秒内产生了 23,000 个中断。</a:t>
            </a:r>
            <a:endParaRPr lang="en-US" altLang="en-US">
              <a:solidFill>
                <a:srgbClr val="000000"/>
              </a:solidFill>
            </a:endParaRPr>
          </a:p>
        </p:txBody>
      </p:sp>
      <p:pic>
        <p:nvPicPr>
          <p:cNvPr id="2662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14525" y="3250565"/>
            <a:ext cx="5105400" cy="3201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p:cNvSpPr>
            <a:spLocks noGrp="1" noChangeArrowheads="1"/>
          </p:cNvSpPr>
          <p:nvPr>
            <p:ph type="title"/>
          </p:nvPr>
        </p:nvSpPr>
        <p:spPr>
          <a:xfrm>
            <a:off x="1096602" y="253454"/>
            <a:ext cx="7661275" cy="560387"/>
          </a:xfrm>
        </p:spPr>
        <p:txBody>
          <a:bodyPr/>
          <a:lstStyle/>
          <a:p>
            <a:pPr eaLnBrk="1" hangingPunct="1"/>
            <a:r>
              <a:rPr lang="en-US" altLang="en-US" sz="2400" dirty="0"/>
              <a:t>Intel Pentium Processor Event-Vector Table英特尔奔腾处理器事件向量表</a:t>
            </a:r>
            <a:endParaRPr lang="en-US" altLang="en-US" sz="2400" dirty="0"/>
          </a:p>
        </p:txBody>
      </p:sp>
      <p:pic>
        <p:nvPicPr>
          <p:cNvPr id="28674"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06575" y="1160463"/>
            <a:ext cx="5859463" cy="4703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p:cNvSpPr>
            <a:spLocks noGrp="1" noChangeArrowheads="1"/>
          </p:cNvSpPr>
          <p:nvPr>
            <p:ph type="title"/>
          </p:nvPr>
        </p:nvSpPr>
        <p:spPr>
          <a:xfrm>
            <a:off x="457200" y="170092"/>
            <a:ext cx="8229600" cy="576263"/>
          </a:xfrm>
        </p:spPr>
        <p:txBody>
          <a:bodyPr/>
          <a:lstStyle/>
          <a:p>
            <a:pPr eaLnBrk="1" hangingPunct="1"/>
            <a:r>
              <a:rPr lang="en-US" altLang="en-US" dirty="0"/>
              <a:t>Direct Memory Access直接内存访问</a:t>
            </a:r>
            <a:endParaRPr lang="en-US" altLang="en-US" dirty="0"/>
          </a:p>
        </p:txBody>
      </p:sp>
      <p:sp>
        <p:nvSpPr>
          <p:cNvPr id="30722" name="Rectangle 3"/>
          <p:cNvSpPr>
            <a:spLocks noGrp="1" noChangeArrowheads="1"/>
          </p:cNvSpPr>
          <p:nvPr>
            <p:ph type="body" idx="1"/>
          </p:nvPr>
        </p:nvSpPr>
        <p:spPr>
          <a:xfrm>
            <a:off x="889000" y="990600"/>
            <a:ext cx="7681913" cy="4876800"/>
          </a:xfrm>
        </p:spPr>
        <p:txBody>
          <a:bodyPr/>
          <a:lstStyle/>
          <a:p>
            <a:r>
              <a:rPr lang="en-US" altLang="en-US" sz="1500" dirty="0">
                <a:latin typeface="微软雅黑" panose="020B0503020204020204" charset="-122"/>
                <a:ea typeface="微软雅黑" panose="020B0503020204020204" charset="-122"/>
                <a:cs typeface="微软雅黑" panose="020B0503020204020204" charset="-122"/>
              </a:rPr>
              <a:t>Used to avoid </a:t>
            </a:r>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programmed</a:t>
            </a:r>
            <a:r>
              <a:rPr lang="en-US" altLang="en-US" sz="15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I/O</a:t>
            </a:r>
            <a:r>
              <a:rPr lang="en-US" altLang="en-US" sz="1500" dirty="0">
                <a:latin typeface="微软雅黑" panose="020B0503020204020204" charset="-122"/>
                <a:ea typeface="微软雅黑" panose="020B0503020204020204" charset="-122"/>
                <a:cs typeface="微软雅黑" panose="020B0503020204020204" charset="-122"/>
              </a:rPr>
              <a:t> (one byte at a time) for large data movement. 用于避免大数据移动的编程 I/O（一次一个字节）。</a:t>
            </a:r>
            <a:endParaRPr lang="en-US" altLang="en-US" sz="1500" dirty="0">
              <a:latin typeface="微软雅黑" panose="020B0503020204020204" charset="-122"/>
              <a:ea typeface="微软雅黑" panose="020B0503020204020204" charset="-122"/>
              <a:cs typeface="微软雅黑" panose="020B0503020204020204" charset="-122"/>
            </a:endParaRPr>
          </a:p>
          <a:p>
            <a:r>
              <a:rPr lang="en-US" altLang="en-US" sz="1500" dirty="0">
                <a:latin typeface="微软雅黑" panose="020B0503020204020204" charset="-122"/>
                <a:ea typeface="微软雅黑" panose="020B0503020204020204" charset="-122"/>
                <a:cs typeface="微软雅黑" panose="020B0503020204020204" charset="-122"/>
              </a:rPr>
              <a:t>Requires </a:t>
            </a:r>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DMA</a:t>
            </a:r>
            <a:r>
              <a:rPr lang="en-US" altLang="en-US" sz="1500" dirty="0">
                <a:latin typeface="微软雅黑" panose="020B0503020204020204" charset="-122"/>
                <a:ea typeface="微软雅黑" panose="020B0503020204020204" charset="-122"/>
                <a:cs typeface="微软雅黑" panose="020B0503020204020204" charset="-122"/>
              </a:rPr>
              <a:t> controller.需要 DMA 控制器。</a:t>
            </a:r>
            <a:endParaRPr lang="en-US" altLang="en-US" sz="1500" dirty="0">
              <a:latin typeface="微软雅黑" panose="020B0503020204020204" charset="-122"/>
              <a:ea typeface="微软雅黑" panose="020B0503020204020204" charset="-122"/>
              <a:cs typeface="微软雅黑" panose="020B0503020204020204" charset="-122"/>
            </a:endParaRPr>
          </a:p>
          <a:p>
            <a:r>
              <a:rPr lang="en-US" altLang="en-US" sz="1500" dirty="0">
                <a:latin typeface="微软雅黑" panose="020B0503020204020204" charset="-122"/>
                <a:ea typeface="微软雅黑" panose="020B0503020204020204" charset="-122"/>
                <a:cs typeface="微软雅黑" panose="020B0503020204020204" charset="-122"/>
              </a:rPr>
              <a:t>Bypasses CPU to transfer data directly between I/O device and memory. 绕过 CPU 直接在 I/O 设备和内存之间传输数据。</a:t>
            </a:r>
            <a:endParaRPr lang="en-US" altLang="en-US" sz="1500" dirty="0">
              <a:latin typeface="微软雅黑" panose="020B0503020204020204" charset="-122"/>
              <a:ea typeface="微软雅黑" panose="020B0503020204020204" charset="-122"/>
              <a:cs typeface="微软雅黑" panose="020B0503020204020204" charset="-122"/>
            </a:endParaRPr>
          </a:p>
          <a:p>
            <a:r>
              <a:rPr lang="en-US" altLang="en-US" sz="1500" dirty="0">
                <a:latin typeface="微软雅黑" panose="020B0503020204020204" charset="-122"/>
                <a:ea typeface="微软雅黑" panose="020B0503020204020204" charset="-122"/>
                <a:cs typeface="微软雅黑" panose="020B0503020204020204" charset="-122"/>
              </a:rPr>
              <a:t>OS writes DMA command block into memory. 操作系统将 DMA 命令块写入内存。</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Source and destination addresses.源地址和目标地址。</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Read or write mode.读或写模式。</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Count of bytes.字节数。</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Writes location of command block to DMA controller.将命令块的位置写入 DMA 控制器。</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Bus mastering of DMA controller – grabs bus from CPU.DMA 控制器的总线控制——从 CPU 中获取总线。</a:t>
            </a:r>
            <a:endParaRPr lang="en-US" altLang="en-US" sz="1500" dirty="0">
              <a:latin typeface="微软雅黑" panose="020B0503020204020204" charset="-122"/>
              <a:ea typeface="微软雅黑" panose="020B0503020204020204" charset="-122"/>
              <a:cs typeface="微软雅黑" panose="020B0503020204020204" charset="-122"/>
            </a:endParaRPr>
          </a:p>
          <a:p>
            <a:pPr lvl="2"/>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Cycle</a:t>
            </a:r>
            <a:r>
              <a:rPr lang="en-US" altLang="en-US" sz="15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stealing</a:t>
            </a:r>
            <a:r>
              <a:rPr lang="en-US" altLang="en-US" sz="15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500" dirty="0">
                <a:latin typeface="微软雅黑" panose="020B0503020204020204" charset="-122"/>
                <a:ea typeface="微软雅黑" panose="020B0503020204020204" charset="-122"/>
                <a:cs typeface="微软雅黑" panose="020B0503020204020204" charset="-122"/>
              </a:rPr>
              <a:t>from CPU but still much more efficient.循环从 CPU 中窃取，但效率仍然更高。</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When done, interrupts to signal completion.完成后，中断以表示完成。</a:t>
            </a:r>
            <a:endParaRPr lang="en-US" altLang="en-US" sz="1500" dirty="0">
              <a:latin typeface="微软雅黑" panose="020B0503020204020204" charset="-122"/>
              <a:ea typeface="微软雅黑" panose="020B0503020204020204" charset="-122"/>
              <a:cs typeface="微软雅黑" panose="020B0503020204020204" charset="-122"/>
            </a:endParaRPr>
          </a:p>
          <a:p>
            <a:r>
              <a:rPr lang="en-US" altLang="en-US" sz="1500" dirty="0">
                <a:latin typeface="微软雅黑" panose="020B0503020204020204" charset="-122"/>
                <a:ea typeface="微软雅黑" panose="020B0503020204020204" charset="-122"/>
                <a:cs typeface="微软雅黑" panose="020B0503020204020204" charset="-122"/>
              </a:rPr>
              <a:t>Version that is aware of virtual addresses can be even more efficient - </a:t>
            </a:r>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DVMA.</a:t>
            </a:r>
            <a:r>
              <a:rPr lang="en-US" altLang="en-US" sz="1500" dirty="0">
                <a:solidFill>
                  <a:schemeClr val="tx1"/>
                </a:solidFill>
                <a:latin typeface="微软雅黑" panose="020B0503020204020204" charset="-122"/>
                <a:ea typeface="微软雅黑" panose="020B0503020204020204" charset="-122"/>
                <a:cs typeface="微软雅黑" panose="020B0503020204020204" charset="-122"/>
              </a:rPr>
              <a:t>知道虚拟地址的版本可以更有效</a:t>
            </a:r>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 - DVMA。</a:t>
            </a:r>
            <a:endParaRPr lang="en-US" altLang="en-US" sz="1500" b="1" dirty="0">
              <a:solidFill>
                <a:srgbClr val="006699"/>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a:spLocks noGrp="1" noChangeArrowheads="1"/>
          </p:cNvSpPr>
          <p:nvPr>
            <p:ph type="title"/>
          </p:nvPr>
        </p:nvSpPr>
        <p:spPr>
          <a:xfrm>
            <a:off x="985056" y="367172"/>
            <a:ext cx="7712075" cy="457200"/>
          </a:xfrm>
        </p:spPr>
        <p:txBody>
          <a:bodyPr/>
          <a:lstStyle/>
          <a:p>
            <a:pPr eaLnBrk="1" hangingPunct="1"/>
            <a:r>
              <a:rPr lang="en-US" altLang="en-US" sz="2400" dirty="0"/>
              <a:t>Six Step Process to Perform DMA Transfer执行 DMA 传输的六步过程</a:t>
            </a:r>
            <a:endParaRPr lang="en-US" altLang="en-US" sz="2400" dirty="0"/>
          </a:p>
        </p:txBody>
      </p:sp>
      <p:pic>
        <p:nvPicPr>
          <p:cNvPr id="327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00238" y="1152208"/>
            <a:ext cx="5938837" cy="5100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p:cNvSpPr>
            <a:spLocks noGrp="1" noChangeArrowheads="1"/>
          </p:cNvSpPr>
          <p:nvPr>
            <p:ph type="title"/>
          </p:nvPr>
        </p:nvSpPr>
        <p:spPr>
          <a:xfrm>
            <a:off x="935038" y="229641"/>
            <a:ext cx="7751762" cy="576263"/>
          </a:xfrm>
        </p:spPr>
        <p:txBody>
          <a:bodyPr/>
          <a:lstStyle/>
          <a:p>
            <a:pPr eaLnBrk="1" hangingPunct="1"/>
            <a:r>
              <a:rPr lang="en-US" altLang="en-US" sz="2700" dirty="0"/>
              <a:t>Application I/O Interface应用程序输入/输出接口</a:t>
            </a:r>
            <a:endParaRPr lang="en-US" altLang="en-US" sz="2700" dirty="0"/>
          </a:p>
        </p:txBody>
      </p:sp>
      <p:sp>
        <p:nvSpPr>
          <p:cNvPr id="34818" name="Rectangle 3"/>
          <p:cNvSpPr>
            <a:spLocks noGrp="1" noChangeArrowheads="1"/>
          </p:cNvSpPr>
          <p:nvPr>
            <p:ph type="body" idx="1"/>
          </p:nvPr>
        </p:nvSpPr>
        <p:spPr>
          <a:xfrm>
            <a:off x="833438" y="1028700"/>
            <a:ext cx="7737475" cy="4530725"/>
          </a:xfrm>
        </p:spPr>
        <p:txBody>
          <a:bodyPr/>
          <a:lstStyle/>
          <a:p>
            <a:r>
              <a:rPr lang="en-US" altLang="en-US" sz="1700" dirty="0">
                <a:latin typeface="微软雅黑" panose="020B0503020204020204" charset="-122"/>
                <a:ea typeface="微软雅黑" panose="020B0503020204020204" charset="-122"/>
                <a:cs typeface="微软雅黑" panose="020B0503020204020204" charset="-122"/>
              </a:rPr>
              <a:t>I/O system calls encapsulate device behaviors in generic classes.I/O 系统调用将设备行为封装在通用类中。</a:t>
            </a:r>
            <a:endParaRPr lang="en-US" altLang="en-US" sz="1700" dirty="0">
              <a:latin typeface="微软雅黑" panose="020B0503020204020204" charset="-122"/>
              <a:ea typeface="微软雅黑" panose="020B0503020204020204" charset="-122"/>
              <a:cs typeface="微软雅黑" panose="020B0503020204020204" charset="-122"/>
            </a:endParaRPr>
          </a:p>
          <a:p>
            <a:r>
              <a:rPr lang="en-US" altLang="en-US" sz="1700" dirty="0">
                <a:latin typeface="微软雅黑" panose="020B0503020204020204" charset="-122"/>
                <a:ea typeface="微软雅黑" panose="020B0503020204020204" charset="-122"/>
                <a:cs typeface="微软雅黑" panose="020B0503020204020204" charset="-122"/>
              </a:rPr>
              <a:t>Device-driver layer hides differences among I/O controllers from kernel.设备驱动层向内核隐藏了 I/O 控制器之间的差异。</a:t>
            </a:r>
            <a:endParaRPr lang="en-US" altLang="en-US" sz="1700" dirty="0">
              <a:latin typeface="微软雅黑" panose="020B0503020204020204" charset="-122"/>
              <a:ea typeface="微软雅黑" panose="020B0503020204020204" charset="-122"/>
              <a:cs typeface="微软雅黑" panose="020B0503020204020204" charset="-122"/>
            </a:endParaRPr>
          </a:p>
          <a:p>
            <a:r>
              <a:rPr lang="en-US" altLang="en-US" sz="1700" dirty="0">
                <a:latin typeface="微软雅黑" panose="020B0503020204020204" charset="-122"/>
                <a:ea typeface="微软雅黑" panose="020B0503020204020204" charset="-122"/>
                <a:cs typeface="微软雅黑" panose="020B0503020204020204" charset="-122"/>
              </a:rPr>
              <a:t>New devices talking already-implemented protocols need no extra work.新设备使用已经实现的协议不需要额外的工作。</a:t>
            </a:r>
            <a:endParaRPr lang="en-US" altLang="en-US" sz="1700" dirty="0">
              <a:latin typeface="微软雅黑" panose="020B0503020204020204" charset="-122"/>
              <a:ea typeface="微软雅黑" panose="020B0503020204020204" charset="-122"/>
              <a:cs typeface="微软雅黑" panose="020B0503020204020204" charset="-122"/>
            </a:endParaRPr>
          </a:p>
          <a:p>
            <a:r>
              <a:rPr lang="en-US" altLang="en-US" sz="1700" dirty="0">
                <a:latin typeface="微软雅黑" panose="020B0503020204020204" charset="-122"/>
                <a:ea typeface="微软雅黑" panose="020B0503020204020204" charset="-122"/>
                <a:cs typeface="微软雅黑" panose="020B0503020204020204" charset="-122"/>
              </a:rPr>
              <a:t>Each OS has its own I/O subsystem structures and device driver frameworks.每个操作系统都有自己的 I/O 子系统结构和设备驱动程序框架。</a:t>
            </a:r>
            <a:endParaRPr lang="en-US" altLang="en-US" sz="1700" dirty="0">
              <a:latin typeface="微软雅黑" panose="020B0503020204020204" charset="-122"/>
              <a:ea typeface="微软雅黑" panose="020B0503020204020204" charset="-122"/>
              <a:cs typeface="微软雅黑" panose="020B0503020204020204" charset="-122"/>
            </a:endParaRPr>
          </a:p>
          <a:p>
            <a:r>
              <a:rPr lang="en-US" altLang="en-US" sz="1700" dirty="0">
                <a:latin typeface="微软雅黑" panose="020B0503020204020204" charset="-122"/>
                <a:ea typeface="微软雅黑" panose="020B0503020204020204" charset="-122"/>
                <a:cs typeface="微软雅黑" panose="020B0503020204020204" charset="-122"/>
              </a:rPr>
              <a:t>Devices vary in many dimensions.设备在许多方面都不同。</a:t>
            </a:r>
            <a:endParaRPr lang="en-US" altLang="en-US" sz="1700" dirty="0">
              <a:latin typeface="微软雅黑" panose="020B0503020204020204" charset="-122"/>
              <a:ea typeface="微软雅黑" panose="020B0503020204020204" charset="-122"/>
              <a:cs typeface="微软雅黑" panose="020B0503020204020204" charset="-122"/>
            </a:endParaRPr>
          </a:p>
          <a:p>
            <a:pPr lvl="1"/>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Character-stream</a:t>
            </a:r>
            <a:r>
              <a:rPr lang="en-US" altLang="en-US" sz="1700" b="1" dirty="0">
                <a:latin typeface="微软雅黑" panose="020B0503020204020204" charset="-122"/>
                <a:ea typeface="微软雅黑" panose="020B0503020204020204" charset="-122"/>
                <a:cs typeface="微软雅黑" panose="020B0503020204020204" charset="-122"/>
              </a:rPr>
              <a:t> </a:t>
            </a:r>
            <a:r>
              <a:rPr lang="en-US" altLang="en-US" sz="1700" dirty="0">
                <a:latin typeface="微软雅黑" panose="020B0503020204020204" charset="-122"/>
                <a:ea typeface="微软雅黑" panose="020B0503020204020204" charset="-122"/>
                <a:cs typeface="微软雅黑" panose="020B0503020204020204" charset="-122"/>
              </a:rPr>
              <a:t>or</a:t>
            </a:r>
            <a:r>
              <a:rPr lang="en-US" altLang="en-US" sz="1700" b="1" dirty="0">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block.字符流或块。</a:t>
            </a:r>
            <a:endParaRPr lang="en-US" altLang="en-US" sz="1700" b="1" dirty="0">
              <a:solidFill>
                <a:srgbClr val="006699"/>
              </a:solidFill>
              <a:latin typeface="微软雅黑" panose="020B0503020204020204" charset="-122"/>
              <a:ea typeface="微软雅黑" panose="020B0503020204020204" charset="-122"/>
              <a:cs typeface="微软雅黑" panose="020B0503020204020204" charset="-122"/>
            </a:endParaRPr>
          </a:p>
          <a:p>
            <a:pPr lvl="1"/>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Sequential</a:t>
            </a:r>
            <a:r>
              <a:rPr lang="en-US" altLang="en-US" sz="1700" b="1" dirty="0">
                <a:latin typeface="微软雅黑" panose="020B0503020204020204" charset="-122"/>
                <a:ea typeface="微软雅黑" panose="020B0503020204020204" charset="-122"/>
                <a:cs typeface="微软雅黑" panose="020B0503020204020204" charset="-122"/>
              </a:rPr>
              <a:t> </a:t>
            </a:r>
            <a:r>
              <a:rPr lang="en-US" altLang="en-US" sz="1700" dirty="0">
                <a:latin typeface="微软雅黑" panose="020B0503020204020204" charset="-122"/>
                <a:ea typeface="微软雅黑" panose="020B0503020204020204" charset="-122"/>
                <a:cs typeface="微软雅黑" panose="020B0503020204020204" charset="-122"/>
              </a:rPr>
              <a:t>or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random-access.顺序或随机访问。</a:t>
            </a:r>
            <a:endParaRPr lang="en-US" altLang="en-US" sz="1700" b="1" dirty="0">
              <a:solidFill>
                <a:srgbClr val="006699"/>
              </a:solidFill>
              <a:latin typeface="微软雅黑" panose="020B0503020204020204" charset="-122"/>
              <a:ea typeface="微软雅黑" panose="020B0503020204020204" charset="-122"/>
              <a:cs typeface="微软雅黑" panose="020B0503020204020204" charset="-122"/>
            </a:endParaRPr>
          </a:p>
          <a:p>
            <a:pPr lvl="1"/>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Synchronous</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dirty="0">
                <a:solidFill>
                  <a:srgbClr val="000000"/>
                </a:solidFill>
                <a:latin typeface="微软雅黑" panose="020B0503020204020204" charset="-122"/>
                <a:ea typeface="微软雅黑" panose="020B0503020204020204" charset="-122"/>
                <a:cs typeface="微软雅黑" panose="020B0503020204020204" charset="-122"/>
              </a:rPr>
              <a:t>or</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asynchronous</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dirty="0">
                <a:solidFill>
                  <a:srgbClr val="000000"/>
                </a:solidFill>
                <a:latin typeface="微软雅黑" panose="020B0503020204020204" charset="-122"/>
                <a:ea typeface="微软雅黑" panose="020B0503020204020204" charset="-122"/>
                <a:cs typeface="微软雅黑" panose="020B0503020204020204" charset="-122"/>
              </a:rPr>
              <a:t>(or both).同步或异步（或两者）。</a:t>
            </a:r>
            <a:endParaRPr lang="en-US" altLang="en-US" sz="1700" dirty="0">
              <a:solidFill>
                <a:srgbClr val="000000"/>
              </a:solidFill>
              <a:latin typeface="微软雅黑" panose="020B0503020204020204" charset="-122"/>
              <a:ea typeface="微软雅黑" panose="020B0503020204020204" charset="-122"/>
              <a:cs typeface="微软雅黑" panose="020B0503020204020204" charset="-122"/>
            </a:endParaRPr>
          </a:p>
          <a:p>
            <a:pPr lvl="1"/>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Sharable</a:t>
            </a:r>
            <a:r>
              <a:rPr lang="en-US" altLang="en-US" sz="1700" b="1" dirty="0">
                <a:latin typeface="微软雅黑" panose="020B0503020204020204" charset="-122"/>
                <a:ea typeface="微软雅黑" panose="020B0503020204020204" charset="-122"/>
                <a:cs typeface="微软雅黑" panose="020B0503020204020204" charset="-122"/>
              </a:rPr>
              <a:t> </a:t>
            </a:r>
            <a:r>
              <a:rPr lang="en-US" altLang="en-US" sz="1700" dirty="0">
                <a:latin typeface="微软雅黑" panose="020B0503020204020204" charset="-122"/>
                <a:ea typeface="微软雅黑" panose="020B0503020204020204" charset="-122"/>
                <a:cs typeface="微软雅黑" panose="020B0503020204020204" charset="-122"/>
              </a:rPr>
              <a:t>or</a:t>
            </a:r>
            <a:r>
              <a:rPr lang="en-US" altLang="en-US" sz="1700" b="1" dirty="0">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dedicated.可共享或专用。</a:t>
            </a:r>
            <a:endParaRPr lang="en-US" altLang="en-US" sz="1700" b="1" dirty="0">
              <a:solidFill>
                <a:srgbClr val="006699"/>
              </a:solidFill>
              <a:latin typeface="微软雅黑" panose="020B0503020204020204" charset="-122"/>
              <a:ea typeface="微软雅黑" panose="020B0503020204020204" charset="-122"/>
              <a:cs typeface="微软雅黑" panose="020B0503020204020204" charset="-122"/>
            </a:endParaRPr>
          </a:p>
          <a:p>
            <a:pPr lvl="1"/>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Speed</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of operation.操作速度。</a:t>
            </a:r>
            <a:endParaRPr lang="en-US" altLang="en-US" sz="1700" b="1" dirty="0">
              <a:solidFill>
                <a:srgbClr val="006699"/>
              </a:solidFill>
              <a:latin typeface="微软雅黑" panose="020B0503020204020204" charset="-122"/>
              <a:ea typeface="微软雅黑" panose="020B0503020204020204" charset="-122"/>
              <a:cs typeface="微软雅黑" panose="020B0503020204020204" charset="-122"/>
            </a:endParaRPr>
          </a:p>
          <a:p>
            <a:pPr lvl="1"/>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read-write</a:t>
            </a:r>
            <a:r>
              <a:rPr lang="en-US" altLang="en-US" sz="1700" b="1" dirty="0">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read only</a:t>
            </a:r>
            <a:r>
              <a:rPr lang="en-US" altLang="en-US" sz="1700" b="1" dirty="0">
                <a:latin typeface="微软雅黑" panose="020B0503020204020204" charset="-122"/>
                <a:ea typeface="微软雅黑" panose="020B0503020204020204" charset="-122"/>
                <a:cs typeface="微软雅黑" panose="020B0503020204020204" charset="-122"/>
              </a:rPr>
              <a:t>, </a:t>
            </a:r>
            <a:r>
              <a:rPr lang="en-US" altLang="en-US" sz="1700" dirty="0">
                <a:latin typeface="微软雅黑" panose="020B0503020204020204" charset="-122"/>
                <a:ea typeface="微软雅黑" panose="020B0503020204020204" charset="-122"/>
                <a:cs typeface="微软雅黑" panose="020B0503020204020204" charset="-122"/>
              </a:rPr>
              <a:t>or</a:t>
            </a:r>
            <a:r>
              <a:rPr lang="en-US" altLang="en-US" sz="1700" b="1" dirty="0">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write</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only.读写、只读或只写。</a:t>
            </a:r>
            <a:endParaRPr lang="en-US" altLang="en-US" sz="1700" b="1" dirty="0">
              <a:solidFill>
                <a:srgbClr val="006699"/>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2"/>
          <p:cNvSpPr>
            <a:spLocks noGrp="1" noChangeArrowheads="1"/>
          </p:cNvSpPr>
          <p:nvPr>
            <p:ph type="title"/>
          </p:nvPr>
        </p:nvSpPr>
        <p:spPr>
          <a:xfrm>
            <a:off x="903288" y="239554"/>
            <a:ext cx="7783512" cy="576263"/>
          </a:xfrm>
        </p:spPr>
        <p:txBody>
          <a:bodyPr/>
          <a:lstStyle/>
          <a:p>
            <a:pPr eaLnBrk="1" hangingPunct="1"/>
            <a:r>
              <a:rPr lang="en-US" altLang="en-US" dirty="0"/>
              <a:t>Chapter 12:  I/O Systems</a:t>
            </a:r>
            <a:endParaRPr lang="en-US" altLang="en-US" dirty="0"/>
          </a:p>
        </p:txBody>
      </p:sp>
      <p:sp>
        <p:nvSpPr>
          <p:cNvPr id="7170" name="Rectangle 3"/>
          <p:cNvSpPr>
            <a:spLocks noGrp="1" noChangeArrowheads="1"/>
          </p:cNvSpPr>
          <p:nvPr>
            <p:ph type="body" idx="1"/>
          </p:nvPr>
        </p:nvSpPr>
        <p:spPr>
          <a:xfrm>
            <a:off x="847725" y="1082675"/>
            <a:ext cx="7783512" cy="4530725"/>
          </a:xfrm>
        </p:spPr>
        <p:txBody>
          <a:bodyPr/>
          <a:lstStyle/>
          <a:p>
            <a:r>
              <a:rPr lang="en-US" altLang="en-US" sz="2800" dirty="0">
                <a:latin typeface="+mn-ea"/>
                <a:ea typeface="+mn-ea"/>
                <a:cs typeface="+mn-ea"/>
              </a:rPr>
              <a:t>Overview.概述</a:t>
            </a:r>
            <a:endParaRPr lang="en-US" altLang="en-US" sz="2800" dirty="0">
              <a:latin typeface="+mn-ea"/>
              <a:ea typeface="+mn-ea"/>
              <a:cs typeface="+mn-ea"/>
            </a:endParaRPr>
          </a:p>
          <a:p>
            <a:r>
              <a:rPr lang="en-US" altLang="en-US" sz="2800" dirty="0">
                <a:latin typeface="+mn-ea"/>
                <a:ea typeface="+mn-ea"/>
                <a:cs typeface="+mn-ea"/>
              </a:rPr>
              <a:t>I/O Hardware.输入/输出硬件</a:t>
            </a:r>
            <a:endParaRPr lang="en-US" altLang="en-US" sz="2800" dirty="0">
              <a:latin typeface="+mn-ea"/>
              <a:ea typeface="+mn-ea"/>
              <a:cs typeface="+mn-ea"/>
            </a:endParaRPr>
          </a:p>
          <a:p>
            <a:r>
              <a:rPr lang="en-US" altLang="en-US" sz="2800" dirty="0">
                <a:latin typeface="+mn-ea"/>
                <a:ea typeface="+mn-ea"/>
                <a:cs typeface="+mn-ea"/>
              </a:rPr>
              <a:t>Application I/O Interface.应用程序输入/输出接口</a:t>
            </a:r>
            <a:endParaRPr lang="en-US" altLang="en-US" sz="2800" dirty="0">
              <a:latin typeface="+mn-ea"/>
              <a:ea typeface="+mn-ea"/>
              <a:cs typeface="+mn-ea"/>
            </a:endParaRPr>
          </a:p>
          <a:p>
            <a:r>
              <a:rPr lang="en-US" altLang="en-US" sz="2800" dirty="0">
                <a:latin typeface="+mn-ea"/>
                <a:ea typeface="+mn-ea"/>
                <a:cs typeface="+mn-ea"/>
              </a:rPr>
              <a:t>Kernel I/O Subsystem.内核 I/O 子系统</a:t>
            </a:r>
            <a:endParaRPr lang="en-US" altLang="en-US" sz="2800" dirty="0">
              <a:latin typeface="+mn-ea"/>
              <a:ea typeface="+mn-ea"/>
              <a:cs typeface="+mn-ea"/>
            </a:endParaRPr>
          </a:p>
          <a:p>
            <a:r>
              <a:rPr lang="en-US" altLang="en-US" sz="2800" dirty="0">
                <a:latin typeface="+mn-ea"/>
                <a:ea typeface="+mn-ea"/>
                <a:cs typeface="+mn-ea"/>
              </a:rPr>
              <a:t>Transforming I/O Requests to Hardware Operations.将 I/O 请求转换为硬件操作。</a:t>
            </a:r>
            <a:endParaRPr lang="en-US" altLang="en-US" sz="2800" dirty="0">
              <a:latin typeface="+mn-ea"/>
              <a:ea typeface="+mn-ea"/>
              <a:cs typeface="+mn-ea"/>
            </a:endParaRPr>
          </a:p>
          <a:p>
            <a:r>
              <a:rPr lang="en-US" altLang="en-US" sz="2800" dirty="0">
                <a:latin typeface="+mn-ea"/>
                <a:ea typeface="+mn-ea"/>
                <a:cs typeface="+mn-ea"/>
              </a:rPr>
              <a:t>STREAMS.</a:t>
            </a:r>
            <a:endParaRPr lang="en-US" altLang="en-US" sz="2800" dirty="0">
              <a:latin typeface="+mn-ea"/>
              <a:ea typeface="+mn-ea"/>
              <a:cs typeface="+mn-ea"/>
            </a:endParaRPr>
          </a:p>
          <a:p>
            <a:r>
              <a:rPr lang="en-US" altLang="en-US" sz="2800" dirty="0">
                <a:latin typeface="+mn-ea"/>
                <a:ea typeface="+mn-ea"/>
                <a:cs typeface="+mn-ea"/>
              </a:rPr>
              <a:t>Performance.</a:t>
            </a:r>
            <a:r>
              <a:rPr lang="zh-CN" altLang="en-US" sz="2800" dirty="0">
                <a:latin typeface="+mn-ea"/>
                <a:ea typeface="+mn-ea"/>
                <a:cs typeface="+mn-ea"/>
              </a:rPr>
              <a:t>性能</a:t>
            </a:r>
            <a:endParaRPr lang="zh-CN" altLang="en-US" sz="2800" dirty="0">
              <a:latin typeface="+mn-ea"/>
              <a:ea typeface="+mn-ea"/>
              <a:cs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a:xfrm>
            <a:off x="457200" y="233592"/>
            <a:ext cx="8229600" cy="576263"/>
          </a:xfrm>
        </p:spPr>
        <p:txBody>
          <a:bodyPr/>
          <a:lstStyle/>
          <a:p>
            <a:pPr eaLnBrk="1" hangingPunct="1"/>
            <a:r>
              <a:rPr lang="en-US" altLang="en-US" dirty="0"/>
              <a:t>A Kernel I/O Structure内核 I/O 结构</a:t>
            </a:r>
            <a:endParaRPr lang="en-US" altLang="en-US" dirty="0"/>
          </a:p>
        </p:txBody>
      </p:sp>
      <p:pic>
        <p:nvPicPr>
          <p:cNvPr id="3686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92225" y="1184275"/>
            <a:ext cx="6775450" cy="4926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p:cNvSpPr>
            <a:spLocks noGrp="1" noChangeArrowheads="1"/>
          </p:cNvSpPr>
          <p:nvPr>
            <p:ph type="title"/>
          </p:nvPr>
        </p:nvSpPr>
        <p:spPr>
          <a:xfrm>
            <a:off x="1076325" y="219499"/>
            <a:ext cx="7772400" cy="598487"/>
          </a:xfrm>
        </p:spPr>
        <p:txBody>
          <a:bodyPr/>
          <a:lstStyle/>
          <a:p>
            <a:pPr eaLnBrk="1" hangingPunct="1"/>
            <a:r>
              <a:rPr lang="en-US" altLang="en-US" sz="2800" dirty="0"/>
              <a:t>Characteristics of I/O Devices.I/O设备的特性</a:t>
            </a:r>
            <a:endParaRPr lang="en-US" altLang="en-US" sz="2800" dirty="0"/>
          </a:p>
        </p:txBody>
      </p:sp>
      <p:pic>
        <p:nvPicPr>
          <p:cNvPr id="3891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228725" y="1408113"/>
            <a:ext cx="6989763" cy="436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a:spLocks noGrp="1" noChangeArrowheads="1"/>
          </p:cNvSpPr>
          <p:nvPr>
            <p:ph type="title"/>
          </p:nvPr>
        </p:nvSpPr>
        <p:spPr>
          <a:xfrm>
            <a:off x="1028408" y="233592"/>
            <a:ext cx="7689850" cy="576263"/>
          </a:xfrm>
        </p:spPr>
        <p:txBody>
          <a:bodyPr/>
          <a:lstStyle/>
          <a:p>
            <a:r>
              <a:rPr lang="en-US" altLang="en-US" dirty="0"/>
              <a:t>Characteristics of I/O Devices (Cont.)</a:t>
            </a:r>
            <a:endParaRPr lang="en-US" altLang="en-US" dirty="0"/>
          </a:p>
        </p:txBody>
      </p:sp>
      <p:sp>
        <p:nvSpPr>
          <p:cNvPr id="40962" name="Content Placeholder 2"/>
          <p:cNvSpPr>
            <a:spLocks noGrp="1" noChangeArrowheads="1"/>
          </p:cNvSpPr>
          <p:nvPr>
            <p:ph idx="1"/>
          </p:nvPr>
        </p:nvSpPr>
        <p:spPr>
          <a:xfrm>
            <a:off x="485775" y="982663"/>
            <a:ext cx="8447088" cy="5075237"/>
          </a:xfrm>
        </p:spPr>
        <p:txBody>
          <a:bodyPr/>
          <a:lstStyle/>
          <a:p>
            <a:r>
              <a:rPr lang="en-US" altLang="en-US" sz="1400">
                <a:latin typeface="微软雅黑" panose="020B0503020204020204" charset="-122"/>
                <a:ea typeface="微软雅黑" panose="020B0503020204020204" charset="-122"/>
                <a:cs typeface="微软雅黑" panose="020B0503020204020204" charset="-122"/>
              </a:rPr>
              <a:t>Subtleties of devices handled by device drivers.设备驱动程序处理的设备的细微之处。</a:t>
            </a:r>
            <a:endParaRPr lang="en-US" altLang="en-US" sz="1400">
              <a:latin typeface="微软雅黑" panose="020B0503020204020204" charset="-122"/>
              <a:ea typeface="微软雅黑" panose="020B0503020204020204" charset="-122"/>
              <a:cs typeface="微软雅黑" panose="020B0503020204020204" charset="-122"/>
            </a:endParaRPr>
          </a:p>
          <a:p>
            <a:r>
              <a:rPr lang="en-US" altLang="en-US" sz="1400">
                <a:latin typeface="微软雅黑" panose="020B0503020204020204" charset="-122"/>
                <a:ea typeface="微软雅黑" panose="020B0503020204020204" charset="-122"/>
                <a:cs typeface="微软雅黑" panose="020B0503020204020204" charset="-122"/>
              </a:rPr>
              <a:t>Broadly I/O devices can be grouped by the OS into.广义上，I/O 设备可以按操作系统分组。</a:t>
            </a:r>
            <a:endParaRPr lang="en-US" altLang="en-US" sz="1400">
              <a:latin typeface="微软雅黑" panose="020B0503020204020204" charset="-122"/>
              <a:ea typeface="微软雅黑" panose="020B0503020204020204" charset="-122"/>
              <a:cs typeface="微软雅黑" panose="020B0503020204020204" charset="-122"/>
            </a:endParaRPr>
          </a:p>
          <a:p>
            <a:pPr lvl="1"/>
            <a:r>
              <a:rPr lang="en-US" altLang="en-US" sz="1400">
                <a:latin typeface="微软雅黑" panose="020B0503020204020204" charset="-122"/>
                <a:ea typeface="微软雅黑" panose="020B0503020204020204" charset="-122"/>
                <a:cs typeface="微软雅黑" panose="020B0503020204020204" charset="-122"/>
              </a:rPr>
              <a:t>Block I/O</a:t>
            </a:r>
            <a:endParaRPr lang="en-US" altLang="en-US" sz="1400">
              <a:latin typeface="微软雅黑" panose="020B0503020204020204" charset="-122"/>
              <a:ea typeface="微软雅黑" panose="020B0503020204020204" charset="-122"/>
              <a:cs typeface="微软雅黑" panose="020B0503020204020204" charset="-122"/>
            </a:endParaRPr>
          </a:p>
          <a:p>
            <a:pPr lvl="1"/>
            <a:r>
              <a:rPr lang="en-US" altLang="en-US" sz="1400">
                <a:latin typeface="微软雅黑" panose="020B0503020204020204" charset="-122"/>
                <a:ea typeface="微软雅黑" panose="020B0503020204020204" charset="-122"/>
                <a:cs typeface="微软雅黑" panose="020B0503020204020204" charset="-122"/>
              </a:rPr>
              <a:t>Character I/O (Stream)</a:t>
            </a:r>
            <a:endParaRPr lang="en-US" altLang="en-US" sz="1400">
              <a:latin typeface="微软雅黑" panose="020B0503020204020204" charset="-122"/>
              <a:ea typeface="微软雅黑" panose="020B0503020204020204" charset="-122"/>
              <a:cs typeface="微软雅黑" panose="020B0503020204020204" charset="-122"/>
            </a:endParaRPr>
          </a:p>
          <a:p>
            <a:pPr lvl="1"/>
            <a:r>
              <a:rPr lang="en-US" altLang="en-US" sz="1400">
                <a:latin typeface="微软雅黑" panose="020B0503020204020204" charset="-122"/>
                <a:ea typeface="微软雅黑" panose="020B0503020204020204" charset="-122"/>
                <a:cs typeface="微软雅黑" panose="020B0503020204020204" charset="-122"/>
              </a:rPr>
              <a:t>Memory-mapped file access</a:t>
            </a:r>
            <a:endParaRPr lang="en-US" altLang="en-US" sz="1400">
              <a:latin typeface="微软雅黑" panose="020B0503020204020204" charset="-122"/>
              <a:ea typeface="微软雅黑" panose="020B0503020204020204" charset="-122"/>
              <a:cs typeface="微软雅黑" panose="020B0503020204020204" charset="-122"/>
            </a:endParaRPr>
          </a:p>
          <a:p>
            <a:pPr lvl="1"/>
            <a:r>
              <a:rPr lang="en-US" altLang="en-US" sz="1400">
                <a:latin typeface="微软雅黑" panose="020B0503020204020204" charset="-122"/>
                <a:ea typeface="微软雅黑" panose="020B0503020204020204" charset="-122"/>
                <a:cs typeface="微软雅黑" panose="020B0503020204020204" charset="-122"/>
              </a:rPr>
              <a:t>Network sockets</a:t>
            </a:r>
            <a:endParaRPr lang="en-US" altLang="en-US" sz="1400">
              <a:latin typeface="微软雅黑" panose="020B0503020204020204" charset="-122"/>
              <a:ea typeface="微软雅黑" panose="020B0503020204020204" charset="-122"/>
              <a:cs typeface="微软雅黑" panose="020B0503020204020204" charset="-122"/>
            </a:endParaRPr>
          </a:p>
          <a:p>
            <a:r>
              <a:rPr lang="en-US" altLang="en-US" sz="1400">
                <a:latin typeface="微软雅黑" panose="020B0503020204020204" charset="-122"/>
                <a:ea typeface="微软雅黑" panose="020B0503020204020204" charset="-122"/>
                <a:cs typeface="微软雅黑" panose="020B0503020204020204" charset="-122"/>
              </a:rPr>
              <a:t>For direct manipulation of I/O device specific characteristics, usually an escape / back door.用于直接操作 I/O 设备的特定特性，通常是逃生门/后门。</a:t>
            </a:r>
            <a:endParaRPr lang="en-US" altLang="en-US" sz="1400">
              <a:latin typeface="微软雅黑" panose="020B0503020204020204" charset="-122"/>
              <a:ea typeface="微软雅黑" panose="020B0503020204020204" charset="-122"/>
              <a:cs typeface="微软雅黑" panose="020B0503020204020204" charset="-122"/>
            </a:endParaRPr>
          </a:p>
          <a:p>
            <a:pPr lvl="1"/>
            <a:r>
              <a:rPr lang="en-US" altLang="en-US" sz="1400">
                <a:latin typeface="微软雅黑" panose="020B0503020204020204" charset="-122"/>
                <a:ea typeface="微软雅黑" panose="020B0503020204020204" charset="-122"/>
                <a:cs typeface="微软雅黑" panose="020B0503020204020204" charset="-122"/>
              </a:rPr>
              <a:t>Unix </a:t>
            </a:r>
            <a:r>
              <a:rPr lang="en-US" altLang="en-US" sz="1400" b="1">
                <a:latin typeface="微软雅黑" panose="020B0503020204020204" charset="-122"/>
                <a:ea typeface="微软雅黑" panose="020B0503020204020204" charset="-122"/>
                <a:cs typeface="微软雅黑" panose="020B0503020204020204" charset="-122"/>
              </a:rPr>
              <a:t>ioctl() </a:t>
            </a:r>
            <a:r>
              <a:rPr lang="en-US" altLang="en-US" sz="1400">
                <a:latin typeface="微软雅黑" panose="020B0503020204020204" charset="-122"/>
                <a:ea typeface="微软雅黑" panose="020B0503020204020204" charset="-122"/>
                <a:cs typeface="微软雅黑" panose="020B0503020204020204" charset="-122"/>
              </a:rPr>
              <a:t>call to send arbitrary bits to a device control register and data to device data register.Unix ioctl()调用将任意位发送到设备控制寄存器并将数据发送到设备数据寄存器</a:t>
            </a:r>
            <a:endParaRPr lang="en-US" altLang="en-US" sz="1400">
              <a:latin typeface="微软雅黑" panose="020B0503020204020204" charset="-122"/>
              <a:ea typeface="微软雅黑" panose="020B0503020204020204" charset="-122"/>
              <a:cs typeface="微软雅黑" panose="020B0503020204020204" charset="-122"/>
            </a:endParaRPr>
          </a:p>
          <a:p>
            <a:r>
              <a:rPr lang="en-US" altLang="en-US" sz="1400">
                <a:latin typeface="微软雅黑" panose="020B0503020204020204" charset="-122"/>
                <a:ea typeface="微软雅黑" panose="020B0503020204020204" charset="-122"/>
                <a:cs typeface="微软雅黑" panose="020B0503020204020204" charset="-122"/>
              </a:rPr>
              <a:t>UNIX and Linux use tuple of “major” and “minor” device numbers to identify type and instance of devices (here major 8 and minors 0-4).UNIX 和 Linux 使用“主要”和“次要”设备号的元组来标识设备的类型和实例（这里是主要的 8 和次要的 0-4）</a:t>
            </a:r>
            <a:br>
              <a:rPr lang="en-US" altLang="en-US" sz="1400">
                <a:latin typeface="微软雅黑" panose="020B0503020204020204" charset="-122"/>
                <a:ea typeface="微软雅黑" panose="020B0503020204020204" charset="-122"/>
                <a:cs typeface="微软雅黑" panose="020B0503020204020204" charset="-122"/>
              </a:rPr>
            </a:br>
            <a:r>
              <a:rPr lang="en-US" altLang="en-US" sz="1400">
                <a:latin typeface="微软雅黑" panose="020B0503020204020204" charset="-122"/>
                <a:ea typeface="微软雅黑" panose="020B0503020204020204" charset="-122"/>
                <a:cs typeface="微软雅黑" panose="020B0503020204020204" charset="-122"/>
              </a:rPr>
              <a:t>% ls –l /dev/sda*</a:t>
            </a:r>
            <a:endParaRPr lang="en-US" altLang="en-US" sz="1400">
              <a:latin typeface="微软雅黑" panose="020B0503020204020204" charset="-122"/>
              <a:ea typeface="微软雅黑" panose="020B0503020204020204" charset="-122"/>
              <a:cs typeface="微软雅黑" panose="020B0503020204020204" charset="-122"/>
            </a:endParaRPr>
          </a:p>
        </p:txBody>
      </p:sp>
      <p:pic>
        <p:nvPicPr>
          <p:cNvPr id="40963"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78168" y="4708525"/>
            <a:ext cx="5245100"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a:xfrm>
            <a:off x="846138" y="239554"/>
            <a:ext cx="7840662" cy="576263"/>
          </a:xfrm>
        </p:spPr>
        <p:txBody>
          <a:bodyPr/>
          <a:lstStyle/>
          <a:p>
            <a:pPr eaLnBrk="1" hangingPunct="1"/>
            <a:r>
              <a:rPr lang="en-US" altLang="en-US" sz="2800" dirty="0"/>
              <a:t>Block and Character Devices块和字符设备</a:t>
            </a:r>
            <a:endParaRPr lang="en-US" altLang="en-US" sz="2800" dirty="0"/>
          </a:p>
        </p:txBody>
      </p:sp>
      <p:sp>
        <p:nvSpPr>
          <p:cNvPr id="41986" name="Rectangle 3"/>
          <p:cNvSpPr>
            <a:spLocks noGrp="1" noChangeArrowheads="1"/>
          </p:cNvSpPr>
          <p:nvPr>
            <p:ph type="body" idx="1"/>
          </p:nvPr>
        </p:nvSpPr>
        <p:spPr>
          <a:xfrm>
            <a:off x="833438" y="1150938"/>
            <a:ext cx="6864350" cy="4530725"/>
          </a:xfrm>
        </p:spPr>
        <p:txBody>
          <a:bodyPr/>
          <a:lstStyle/>
          <a:p>
            <a:r>
              <a:rPr lang="en-US" altLang="en-US" sz="1700" dirty="0">
                <a:latin typeface="微软雅黑" panose="020B0503020204020204" charset="-122"/>
                <a:ea typeface="微软雅黑" panose="020B0503020204020204" charset="-122"/>
                <a:cs typeface="微软雅黑" panose="020B0503020204020204" charset="-122"/>
              </a:rPr>
              <a:t>Block devices include disk drives.块设备包括磁盘驱动器。</a:t>
            </a:r>
            <a:endParaRPr lang="en-US" altLang="en-US" sz="1700" dirty="0">
              <a:latin typeface="微软雅黑" panose="020B0503020204020204" charset="-122"/>
              <a:ea typeface="微软雅黑" panose="020B0503020204020204" charset="-122"/>
              <a:cs typeface="微软雅黑" panose="020B0503020204020204" charset="-122"/>
            </a:endParaRPr>
          </a:p>
          <a:p>
            <a:pPr lvl="1"/>
            <a:r>
              <a:rPr lang="en-US" altLang="en-US" sz="1700" dirty="0">
                <a:latin typeface="微软雅黑" panose="020B0503020204020204" charset="-122"/>
                <a:ea typeface="微软雅黑" panose="020B0503020204020204" charset="-122"/>
                <a:cs typeface="微软雅黑" panose="020B0503020204020204" charset="-122"/>
              </a:rPr>
              <a:t>Commands include read, write, seek. 命令包括读、写、查找。</a:t>
            </a:r>
            <a:endParaRPr lang="en-US" altLang="en-US" sz="1700" dirty="0">
              <a:latin typeface="微软雅黑" panose="020B0503020204020204" charset="-122"/>
              <a:ea typeface="微软雅黑" panose="020B0503020204020204" charset="-122"/>
              <a:cs typeface="微软雅黑" panose="020B0503020204020204" charset="-122"/>
            </a:endParaRPr>
          </a:p>
          <a:p>
            <a:pPr lvl="1"/>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Raw</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I/O</a:t>
            </a:r>
            <a:r>
              <a:rPr lang="en-US" altLang="en-US" sz="1700" dirty="0">
                <a:latin typeface="微软雅黑" panose="020B0503020204020204" charset="-122"/>
                <a:ea typeface="微软雅黑" panose="020B0503020204020204" charset="-122"/>
                <a:cs typeface="微软雅黑" panose="020B0503020204020204" charset="-122"/>
              </a:rPr>
              <a:t>,</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direct</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I/O</a:t>
            </a:r>
            <a:r>
              <a:rPr lang="en-US" altLang="en-US" sz="1700" dirty="0">
                <a:latin typeface="微软雅黑" panose="020B0503020204020204" charset="-122"/>
                <a:ea typeface="微软雅黑" panose="020B0503020204020204" charset="-122"/>
                <a:cs typeface="微软雅黑" panose="020B0503020204020204" charset="-122"/>
              </a:rPr>
              <a:t>,</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dirty="0">
                <a:latin typeface="微软雅黑" panose="020B0503020204020204" charset="-122"/>
                <a:ea typeface="微软雅黑" panose="020B0503020204020204" charset="-122"/>
                <a:cs typeface="微软雅黑" panose="020B0503020204020204" charset="-122"/>
              </a:rPr>
              <a:t>or file-system access.原始 I/O、直接 I/O 或文件系统访问。</a:t>
            </a:r>
            <a:endParaRPr lang="en-US" altLang="en-US" sz="1700" dirty="0">
              <a:latin typeface="微软雅黑" panose="020B0503020204020204" charset="-122"/>
              <a:ea typeface="微软雅黑" panose="020B0503020204020204" charset="-122"/>
              <a:cs typeface="微软雅黑" panose="020B0503020204020204" charset="-122"/>
            </a:endParaRPr>
          </a:p>
          <a:p>
            <a:pPr lvl="1"/>
            <a:r>
              <a:rPr lang="en-US" altLang="en-US" sz="1700" dirty="0">
                <a:latin typeface="微软雅黑" panose="020B0503020204020204" charset="-122"/>
                <a:ea typeface="微软雅黑" panose="020B0503020204020204" charset="-122"/>
                <a:cs typeface="微软雅黑" panose="020B0503020204020204" charset="-122"/>
              </a:rPr>
              <a:t>Memory-mapped file access possible.可以访问内存映射文件。</a:t>
            </a:r>
            <a:endParaRPr lang="en-US" altLang="en-US" sz="1700" dirty="0">
              <a:latin typeface="微软雅黑" panose="020B0503020204020204" charset="-122"/>
              <a:ea typeface="微软雅黑" panose="020B0503020204020204" charset="-122"/>
              <a:cs typeface="微软雅黑" panose="020B0503020204020204" charset="-122"/>
            </a:endParaRPr>
          </a:p>
          <a:p>
            <a:pPr lvl="2"/>
            <a:r>
              <a:rPr lang="en-US" altLang="en-US" sz="1700" dirty="0">
                <a:latin typeface="微软雅黑" panose="020B0503020204020204" charset="-122"/>
                <a:ea typeface="微软雅黑" panose="020B0503020204020204" charset="-122"/>
                <a:cs typeface="微软雅黑" panose="020B0503020204020204" charset="-122"/>
              </a:rPr>
              <a:t>File mapped to virtual memory and clusters brought via demand paging.文件映射到虚拟内存和通过需求分页带来的集群。</a:t>
            </a:r>
            <a:endParaRPr lang="en-US" altLang="en-US" sz="1700" dirty="0">
              <a:latin typeface="微软雅黑" panose="020B0503020204020204" charset="-122"/>
              <a:ea typeface="微软雅黑" panose="020B0503020204020204" charset="-122"/>
              <a:cs typeface="微软雅黑" panose="020B0503020204020204" charset="-122"/>
            </a:endParaRPr>
          </a:p>
          <a:p>
            <a:pPr lvl="1"/>
            <a:r>
              <a:rPr lang="en-US" altLang="en-US" sz="1700" dirty="0">
                <a:latin typeface="微软雅黑" panose="020B0503020204020204" charset="-122"/>
                <a:ea typeface="微软雅黑" panose="020B0503020204020204" charset="-122"/>
                <a:cs typeface="微软雅黑" panose="020B0503020204020204" charset="-122"/>
              </a:rPr>
              <a:t>DMA</a:t>
            </a:r>
            <a:endParaRPr lang="en-US" altLang="en-US" sz="1700" dirty="0">
              <a:latin typeface="微软雅黑" panose="020B0503020204020204" charset="-122"/>
              <a:ea typeface="微软雅黑" panose="020B0503020204020204" charset="-122"/>
              <a:cs typeface="微软雅黑" panose="020B0503020204020204" charset="-122"/>
            </a:endParaRPr>
          </a:p>
          <a:p>
            <a:r>
              <a:rPr lang="en-US" altLang="en-US" sz="1700" dirty="0">
                <a:latin typeface="微软雅黑" panose="020B0503020204020204" charset="-122"/>
                <a:ea typeface="微软雅黑" panose="020B0503020204020204" charset="-122"/>
                <a:cs typeface="微软雅黑" panose="020B0503020204020204" charset="-122"/>
              </a:rPr>
              <a:t>Character devices include keyboards, mice, serial ports.字符设备包括键盘、鼠标、串口。</a:t>
            </a:r>
            <a:endParaRPr lang="en-US" altLang="en-US" sz="1700" dirty="0">
              <a:latin typeface="微软雅黑" panose="020B0503020204020204" charset="-122"/>
              <a:ea typeface="微软雅黑" panose="020B0503020204020204" charset="-122"/>
              <a:cs typeface="微软雅黑" panose="020B0503020204020204" charset="-122"/>
            </a:endParaRPr>
          </a:p>
          <a:p>
            <a:pPr lvl="1"/>
            <a:r>
              <a:rPr lang="en-US" altLang="en-US" sz="1700" dirty="0">
                <a:latin typeface="微软雅黑" panose="020B0503020204020204" charset="-122"/>
                <a:ea typeface="微软雅黑" panose="020B0503020204020204" charset="-122"/>
                <a:cs typeface="微软雅黑" panose="020B0503020204020204" charset="-122"/>
              </a:rPr>
              <a:t>Commands include </a:t>
            </a:r>
            <a:r>
              <a:rPr lang="en-US" altLang="en-US" sz="1700" b="1" dirty="0">
                <a:latin typeface="微软雅黑" panose="020B0503020204020204" charset="-122"/>
                <a:ea typeface="微软雅黑" panose="020B0503020204020204" charset="-122"/>
                <a:cs typeface="微软雅黑" panose="020B0503020204020204" charset="-122"/>
              </a:rPr>
              <a:t>get()</a:t>
            </a:r>
            <a:r>
              <a:rPr lang="en-US" altLang="en-US" sz="1700" dirty="0">
                <a:latin typeface="微软雅黑" panose="020B0503020204020204" charset="-122"/>
                <a:ea typeface="微软雅黑" panose="020B0503020204020204" charset="-122"/>
                <a:cs typeface="微软雅黑" panose="020B0503020204020204" charset="-122"/>
              </a:rPr>
              <a:t>, </a:t>
            </a:r>
            <a:r>
              <a:rPr lang="en-US" altLang="en-US" sz="1700" b="1" dirty="0">
                <a:latin typeface="微软雅黑" panose="020B0503020204020204" charset="-122"/>
                <a:ea typeface="微软雅黑" panose="020B0503020204020204" charset="-122"/>
                <a:cs typeface="微软雅黑" panose="020B0503020204020204" charset="-122"/>
              </a:rPr>
              <a:t>put().</a:t>
            </a:r>
            <a:r>
              <a:rPr lang="en-US" altLang="en-US" sz="1700" dirty="0">
                <a:latin typeface="微软雅黑" panose="020B0503020204020204" charset="-122"/>
                <a:ea typeface="微软雅黑" panose="020B0503020204020204" charset="-122"/>
                <a:cs typeface="微软雅黑" panose="020B0503020204020204" charset="-122"/>
              </a:rPr>
              <a:t>命令包括</a:t>
            </a:r>
            <a:r>
              <a:rPr lang="en-US" altLang="en-US" sz="1700" b="1" dirty="0">
                <a:latin typeface="微软雅黑" panose="020B0503020204020204" charset="-122"/>
                <a:ea typeface="微软雅黑" panose="020B0503020204020204" charset="-122"/>
                <a:cs typeface="微软雅黑" panose="020B0503020204020204" charset="-122"/>
              </a:rPr>
              <a:t>get()、put()。</a:t>
            </a:r>
            <a:endParaRPr lang="en-US" altLang="en-US" sz="1700" b="1" dirty="0">
              <a:latin typeface="微软雅黑" panose="020B0503020204020204" charset="-122"/>
              <a:ea typeface="微软雅黑" panose="020B0503020204020204" charset="-122"/>
              <a:cs typeface="微软雅黑" panose="020B0503020204020204" charset="-122"/>
            </a:endParaRPr>
          </a:p>
          <a:p>
            <a:pPr lvl="1"/>
            <a:r>
              <a:rPr lang="en-US" altLang="en-US" sz="1700" dirty="0">
                <a:latin typeface="微软雅黑" panose="020B0503020204020204" charset="-122"/>
                <a:ea typeface="微软雅黑" panose="020B0503020204020204" charset="-122"/>
                <a:cs typeface="微软雅黑" panose="020B0503020204020204" charset="-122"/>
              </a:rPr>
              <a:t>Libraries layered on top allow line editing.位于顶部的库允许行编辑。</a:t>
            </a:r>
            <a:endParaRPr lang="en-US" altLang="en-US" sz="17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p:cNvSpPr>
            <a:spLocks noGrp="1" noChangeArrowheads="1"/>
          </p:cNvSpPr>
          <p:nvPr>
            <p:ph type="title"/>
          </p:nvPr>
        </p:nvSpPr>
        <p:spPr>
          <a:xfrm>
            <a:off x="457200" y="247880"/>
            <a:ext cx="8229600" cy="576262"/>
          </a:xfrm>
        </p:spPr>
        <p:txBody>
          <a:bodyPr/>
          <a:lstStyle/>
          <a:p>
            <a:pPr eaLnBrk="1" hangingPunct="1"/>
            <a:r>
              <a:rPr lang="en-US" altLang="en-US" dirty="0"/>
              <a:t>Network Devices网络设备</a:t>
            </a:r>
            <a:endParaRPr lang="en-US" altLang="en-US" dirty="0"/>
          </a:p>
        </p:txBody>
      </p:sp>
      <p:sp>
        <p:nvSpPr>
          <p:cNvPr id="44034" name="Rectangle 3"/>
          <p:cNvSpPr>
            <a:spLocks noGrp="1" noChangeArrowheads="1"/>
          </p:cNvSpPr>
          <p:nvPr>
            <p:ph type="body" idx="1"/>
          </p:nvPr>
        </p:nvSpPr>
        <p:spPr>
          <a:xfrm>
            <a:off x="806450" y="1233488"/>
            <a:ext cx="6796088" cy="4530725"/>
          </a:xfrm>
        </p:spPr>
        <p:txBody>
          <a:bodyPr/>
          <a:lstStyle/>
          <a:p>
            <a:r>
              <a:rPr lang="en-US" altLang="en-US" sz="2200" dirty="0">
                <a:latin typeface="微软雅黑" panose="020B0503020204020204" charset="-122"/>
                <a:ea typeface="微软雅黑" panose="020B0503020204020204" charset="-122"/>
                <a:cs typeface="微软雅黑" panose="020B0503020204020204" charset="-122"/>
              </a:rPr>
              <a:t>Varying enough from block and character to have own interface.从块和字符变化到有自己的界面。</a:t>
            </a:r>
            <a:endParaRPr lang="en-US" altLang="en-US" sz="2200" dirty="0">
              <a:latin typeface="微软雅黑" panose="020B0503020204020204" charset="-122"/>
              <a:ea typeface="微软雅黑" panose="020B0503020204020204" charset="-122"/>
              <a:cs typeface="微软雅黑" panose="020B0503020204020204" charset="-122"/>
            </a:endParaRPr>
          </a:p>
          <a:p>
            <a:r>
              <a:rPr lang="en-US" altLang="en-US" sz="2200" dirty="0">
                <a:latin typeface="微软雅黑" panose="020B0503020204020204" charset="-122"/>
                <a:ea typeface="微软雅黑" panose="020B0503020204020204" charset="-122"/>
                <a:cs typeface="微软雅黑" panose="020B0503020204020204" charset="-122"/>
              </a:rPr>
              <a:t>Linux, Unix, Windows and many others include </a:t>
            </a:r>
            <a:r>
              <a:rPr lang="en-US" altLang="en-US" sz="2200" b="1" dirty="0">
                <a:solidFill>
                  <a:srgbClr val="006699"/>
                </a:solidFill>
                <a:latin typeface="微软雅黑" panose="020B0503020204020204" charset="-122"/>
                <a:ea typeface="微软雅黑" panose="020B0503020204020204" charset="-122"/>
                <a:cs typeface="微软雅黑" panose="020B0503020204020204" charset="-122"/>
              </a:rPr>
              <a:t>socket</a:t>
            </a:r>
            <a:r>
              <a:rPr lang="en-US" altLang="en-US" sz="22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2200" dirty="0">
                <a:latin typeface="微软雅黑" panose="020B0503020204020204" charset="-122"/>
                <a:ea typeface="微软雅黑" panose="020B0503020204020204" charset="-122"/>
                <a:cs typeface="微软雅黑" panose="020B0503020204020204" charset="-122"/>
              </a:rPr>
              <a:t>interface.Linux、Unix、Windows 和许多其他操作系统都包含套接字接口。</a:t>
            </a:r>
            <a:endParaRPr lang="en-US" altLang="en-US" sz="2200" dirty="0">
              <a:latin typeface="微软雅黑" panose="020B0503020204020204" charset="-122"/>
              <a:ea typeface="微软雅黑" panose="020B0503020204020204" charset="-122"/>
              <a:cs typeface="微软雅黑" panose="020B0503020204020204" charset="-122"/>
            </a:endParaRPr>
          </a:p>
          <a:p>
            <a:pPr lvl="1"/>
            <a:r>
              <a:rPr lang="en-US" altLang="en-US" sz="2200" dirty="0">
                <a:latin typeface="微软雅黑" panose="020B0503020204020204" charset="-122"/>
                <a:ea typeface="微软雅黑" panose="020B0503020204020204" charset="-122"/>
                <a:cs typeface="微软雅黑" panose="020B0503020204020204" charset="-122"/>
              </a:rPr>
              <a:t>Separates network protocol from network operation.将网络协议与网络操作分开。</a:t>
            </a:r>
            <a:endParaRPr lang="en-US" altLang="en-US" sz="2200" dirty="0">
              <a:latin typeface="微软雅黑" panose="020B0503020204020204" charset="-122"/>
              <a:ea typeface="微软雅黑" panose="020B0503020204020204" charset="-122"/>
              <a:cs typeface="微软雅黑" panose="020B0503020204020204" charset="-122"/>
            </a:endParaRPr>
          </a:p>
          <a:p>
            <a:pPr lvl="1"/>
            <a:r>
              <a:rPr lang="en-US" altLang="en-US" sz="2200" dirty="0">
                <a:latin typeface="微软雅黑" panose="020B0503020204020204" charset="-122"/>
                <a:ea typeface="微软雅黑" panose="020B0503020204020204" charset="-122"/>
                <a:cs typeface="微软雅黑" panose="020B0503020204020204" charset="-122"/>
              </a:rPr>
              <a:t>Includes </a:t>
            </a:r>
            <a:r>
              <a:rPr lang="en-US" altLang="en-US" sz="2200" b="1" dirty="0">
                <a:latin typeface="微软雅黑" panose="020B0503020204020204" charset="-122"/>
                <a:ea typeface="微软雅黑" panose="020B0503020204020204" charset="-122"/>
                <a:cs typeface="微软雅黑" panose="020B0503020204020204" charset="-122"/>
              </a:rPr>
              <a:t>select()</a:t>
            </a:r>
            <a:r>
              <a:rPr lang="en-US" altLang="en-US" sz="2200" dirty="0">
                <a:latin typeface="微软雅黑" panose="020B0503020204020204" charset="-122"/>
                <a:ea typeface="微软雅黑" panose="020B0503020204020204" charset="-122"/>
                <a:cs typeface="微软雅黑" panose="020B0503020204020204" charset="-122"/>
              </a:rPr>
              <a:t> functionality.包括 select() 功能.</a:t>
            </a:r>
            <a:endParaRPr lang="en-US" altLang="en-US" sz="2200" dirty="0">
              <a:latin typeface="微软雅黑" panose="020B0503020204020204" charset="-122"/>
              <a:ea typeface="微软雅黑" panose="020B0503020204020204" charset="-122"/>
              <a:cs typeface="微软雅黑" panose="020B0503020204020204" charset="-122"/>
            </a:endParaRPr>
          </a:p>
          <a:p>
            <a:r>
              <a:rPr lang="en-US" altLang="en-US" sz="2200" dirty="0">
                <a:latin typeface="微软雅黑" panose="020B0503020204020204" charset="-122"/>
                <a:ea typeface="微软雅黑" panose="020B0503020204020204" charset="-122"/>
                <a:cs typeface="微软雅黑" panose="020B0503020204020204" charset="-122"/>
              </a:rPr>
              <a:t>Approaches vary widely (pipes, FIFOs, streams, queues, mailboxes).方法千差万别（管道、FIFO、流、队列、邮箱）。</a:t>
            </a:r>
            <a:endParaRPr lang="en-US" altLang="en-US" sz="22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p:cNvSpPr>
            <a:spLocks noGrp="1" noChangeArrowheads="1"/>
          </p:cNvSpPr>
          <p:nvPr>
            <p:ph type="title"/>
          </p:nvPr>
        </p:nvSpPr>
        <p:spPr>
          <a:xfrm>
            <a:off x="457200" y="238549"/>
            <a:ext cx="8229600" cy="576262"/>
          </a:xfrm>
        </p:spPr>
        <p:txBody>
          <a:bodyPr/>
          <a:lstStyle/>
          <a:p>
            <a:pPr eaLnBrk="1" hangingPunct="1"/>
            <a:r>
              <a:rPr lang="en-US" altLang="en-US" dirty="0"/>
              <a:t>Clocks and Timers时钟和定时器</a:t>
            </a:r>
            <a:endParaRPr lang="en-US" altLang="en-US" dirty="0"/>
          </a:p>
        </p:txBody>
      </p:sp>
      <p:sp>
        <p:nvSpPr>
          <p:cNvPr id="46082" name="Rectangle 3"/>
          <p:cNvSpPr>
            <a:spLocks noGrp="1" noChangeArrowheads="1"/>
          </p:cNvSpPr>
          <p:nvPr>
            <p:ph type="body" idx="1"/>
          </p:nvPr>
        </p:nvSpPr>
        <p:spPr>
          <a:xfrm>
            <a:off x="820738" y="1150938"/>
            <a:ext cx="6548437" cy="4530725"/>
          </a:xfrm>
        </p:spPr>
        <p:txBody>
          <a:bodyPr/>
          <a:lstStyle/>
          <a:p>
            <a:r>
              <a:rPr lang="en-US" altLang="en-US" sz="2400" dirty="0">
                <a:latin typeface="微软雅黑" panose="020B0503020204020204" charset="-122"/>
                <a:ea typeface="微软雅黑" panose="020B0503020204020204" charset="-122"/>
                <a:cs typeface="微软雅黑" panose="020B0503020204020204" charset="-122"/>
              </a:rPr>
              <a:t>Provide current time, elapsed time, timer.提供当前时间、经过时间、计时器。</a:t>
            </a:r>
            <a:endParaRPr lang="en-US" altLang="en-US" sz="2400" dirty="0">
              <a:latin typeface="微软雅黑" panose="020B0503020204020204" charset="-122"/>
              <a:ea typeface="微软雅黑" panose="020B0503020204020204" charset="-122"/>
              <a:cs typeface="微软雅黑" panose="020B0503020204020204" charset="-122"/>
            </a:endParaRPr>
          </a:p>
          <a:p>
            <a:r>
              <a:rPr lang="en-US" altLang="en-US" sz="2400" dirty="0">
                <a:latin typeface="微软雅黑" panose="020B0503020204020204" charset="-122"/>
                <a:ea typeface="微软雅黑" panose="020B0503020204020204" charset="-122"/>
                <a:cs typeface="微软雅黑" panose="020B0503020204020204" charset="-122"/>
              </a:rPr>
              <a:t>Normal resolution about 1/60 second.正常分辨率约1/60秒.</a:t>
            </a:r>
            <a:endParaRPr lang="en-US" altLang="en-US" sz="2400" dirty="0">
              <a:latin typeface="微软雅黑" panose="020B0503020204020204" charset="-122"/>
              <a:ea typeface="微软雅黑" panose="020B0503020204020204" charset="-122"/>
              <a:cs typeface="微软雅黑" panose="020B0503020204020204" charset="-122"/>
            </a:endParaRPr>
          </a:p>
          <a:p>
            <a:r>
              <a:rPr lang="en-US" altLang="en-US" sz="2400" dirty="0">
                <a:latin typeface="微软雅黑" panose="020B0503020204020204" charset="-122"/>
                <a:ea typeface="微软雅黑" panose="020B0503020204020204" charset="-122"/>
                <a:cs typeface="微软雅黑" panose="020B0503020204020204" charset="-122"/>
              </a:rPr>
              <a:t>Some systems provide higher-resolution timers.一些系统提供更高分辨率的计时器。</a:t>
            </a:r>
            <a:endParaRPr lang="en-US" altLang="en-US" sz="2400" dirty="0">
              <a:latin typeface="微软雅黑" panose="020B0503020204020204" charset="-122"/>
              <a:ea typeface="微软雅黑" panose="020B0503020204020204" charset="-122"/>
              <a:cs typeface="微软雅黑" panose="020B0503020204020204" charset="-122"/>
            </a:endParaRPr>
          </a:p>
          <a:p>
            <a:r>
              <a:rPr lang="en-US" altLang="en-US" sz="2400" b="1" dirty="0">
                <a:solidFill>
                  <a:srgbClr val="006699"/>
                </a:solidFill>
                <a:latin typeface="微软雅黑" panose="020B0503020204020204" charset="-122"/>
                <a:ea typeface="微软雅黑" panose="020B0503020204020204" charset="-122"/>
                <a:cs typeface="微软雅黑" panose="020B0503020204020204" charset="-122"/>
              </a:rPr>
              <a:t>Programmable</a:t>
            </a:r>
            <a:r>
              <a:rPr lang="en-US" altLang="en-US" sz="24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2400" b="1" dirty="0">
                <a:solidFill>
                  <a:srgbClr val="006699"/>
                </a:solidFill>
                <a:latin typeface="微软雅黑" panose="020B0503020204020204" charset="-122"/>
                <a:ea typeface="微软雅黑" panose="020B0503020204020204" charset="-122"/>
                <a:cs typeface="微软雅黑" panose="020B0503020204020204" charset="-122"/>
              </a:rPr>
              <a:t>interval</a:t>
            </a:r>
            <a:r>
              <a:rPr lang="en-US" altLang="en-US" sz="24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2400" b="1" dirty="0">
                <a:solidFill>
                  <a:srgbClr val="006699"/>
                </a:solidFill>
                <a:latin typeface="微软雅黑" panose="020B0503020204020204" charset="-122"/>
                <a:ea typeface="微软雅黑" panose="020B0503020204020204" charset="-122"/>
                <a:cs typeface="微软雅黑" panose="020B0503020204020204" charset="-122"/>
              </a:rPr>
              <a:t>timer</a:t>
            </a:r>
            <a:r>
              <a:rPr lang="en-US" altLang="en-US" sz="2400"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2400" dirty="0">
                <a:latin typeface="微软雅黑" panose="020B0503020204020204" charset="-122"/>
                <a:ea typeface="微软雅黑" panose="020B0503020204020204" charset="-122"/>
                <a:cs typeface="微软雅黑" panose="020B0503020204020204" charset="-122"/>
              </a:rPr>
              <a:t>used for timings, periodic interrupts.用于计时、周期性中断的可编程间隔定时器。</a:t>
            </a:r>
            <a:endParaRPr lang="en-US" altLang="en-US" sz="2400" dirty="0">
              <a:latin typeface="微软雅黑" panose="020B0503020204020204" charset="-122"/>
              <a:ea typeface="微软雅黑" panose="020B0503020204020204" charset="-122"/>
              <a:cs typeface="微软雅黑" panose="020B0503020204020204" charset="-122"/>
            </a:endParaRPr>
          </a:p>
          <a:p>
            <a:r>
              <a:rPr lang="en-US" altLang="en-US" sz="2400" b="1" dirty="0" err="1">
                <a:latin typeface="微软雅黑" panose="020B0503020204020204" charset="-122"/>
                <a:ea typeface="微软雅黑" panose="020B0503020204020204" charset="-122"/>
                <a:cs typeface="微软雅黑" panose="020B0503020204020204" charset="-122"/>
              </a:rPr>
              <a:t>ioctl</a:t>
            </a:r>
            <a:r>
              <a:rPr lang="en-US" altLang="en-US" sz="2400" b="1" dirty="0">
                <a:latin typeface="微软雅黑" panose="020B0503020204020204" charset="-122"/>
                <a:ea typeface="微软雅黑" panose="020B0503020204020204" charset="-122"/>
                <a:cs typeface="微软雅黑" panose="020B0503020204020204" charset="-122"/>
              </a:rPr>
              <a:t>() </a:t>
            </a:r>
            <a:r>
              <a:rPr lang="en-US" altLang="en-US" sz="2400" dirty="0">
                <a:latin typeface="微软雅黑" panose="020B0503020204020204" charset="-122"/>
                <a:ea typeface="微软雅黑" panose="020B0503020204020204" charset="-122"/>
                <a:cs typeface="微软雅黑" panose="020B0503020204020204" charset="-122"/>
              </a:rPr>
              <a:t>(on UNIX) covers odd aspects of I/O such as clocks and timers.ioctl()（在 UNIX 上）涵盖了 I/O 的奇怪方面，例如时钟和计时器。</a:t>
            </a:r>
            <a:endParaRPr lang="en-US"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p:cNvSpPr>
            <a:spLocks noGrp="1" noChangeArrowheads="1"/>
          </p:cNvSpPr>
          <p:nvPr>
            <p:ph type="title"/>
          </p:nvPr>
        </p:nvSpPr>
        <p:spPr>
          <a:xfrm>
            <a:off x="1008579" y="247880"/>
            <a:ext cx="7800975" cy="576262"/>
          </a:xfrm>
        </p:spPr>
        <p:txBody>
          <a:bodyPr/>
          <a:lstStyle/>
          <a:p>
            <a:pPr eaLnBrk="1" hangingPunct="1"/>
            <a:r>
              <a:rPr lang="en-US" altLang="en-US" sz="2500" dirty="0"/>
              <a:t>Nonblocking and Asynchronous I/O非阻塞和异步 I/O</a:t>
            </a:r>
            <a:endParaRPr lang="en-US" altLang="en-US" sz="2500" dirty="0"/>
          </a:p>
        </p:txBody>
      </p:sp>
      <p:sp>
        <p:nvSpPr>
          <p:cNvPr id="48130" name="Rectangle 3"/>
          <p:cNvSpPr>
            <a:spLocks noGrp="1" noChangeArrowheads="1"/>
          </p:cNvSpPr>
          <p:nvPr>
            <p:ph type="body" idx="1"/>
          </p:nvPr>
        </p:nvSpPr>
        <p:spPr>
          <a:xfrm>
            <a:off x="820738" y="1150938"/>
            <a:ext cx="6877050" cy="4530725"/>
          </a:xfrm>
        </p:spPr>
        <p:txBody>
          <a:bodyPr/>
          <a:lstStyle/>
          <a:p>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Blocking</a:t>
            </a:r>
            <a:r>
              <a:rPr lang="en-US" altLang="en-US" sz="1500" b="1" dirty="0">
                <a:latin typeface="微软雅黑" panose="020B0503020204020204" charset="-122"/>
                <a:ea typeface="微软雅黑" panose="020B0503020204020204" charset="-122"/>
                <a:cs typeface="微软雅黑" panose="020B0503020204020204" charset="-122"/>
              </a:rPr>
              <a:t> </a:t>
            </a:r>
            <a:r>
              <a:rPr lang="en-US" altLang="en-US" sz="1500" dirty="0">
                <a:latin typeface="微软雅黑" panose="020B0503020204020204" charset="-122"/>
                <a:ea typeface="微软雅黑" panose="020B0503020204020204" charset="-122"/>
                <a:cs typeface="微软雅黑" panose="020B0503020204020204" charset="-122"/>
              </a:rPr>
              <a:t>- process suspended until I/O completed.阻塞 - 进程挂起直到 I/O 完成。</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Easy to use and understand.易于使用和理解。</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Insufficient for some needs.不足以满足某些需求。</a:t>
            </a:r>
            <a:endParaRPr lang="en-US" altLang="en-US" sz="1500" dirty="0">
              <a:latin typeface="微软雅黑" panose="020B0503020204020204" charset="-122"/>
              <a:ea typeface="微软雅黑" panose="020B0503020204020204" charset="-122"/>
              <a:cs typeface="微软雅黑" panose="020B0503020204020204" charset="-122"/>
            </a:endParaRPr>
          </a:p>
          <a:p>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Nonblocking</a:t>
            </a:r>
            <a:r>
              <a:rPr lang="en-US" altLang="en-US" sz="1500" dirty="0">
                <a:latin typeface="微软雅黑" panose="020B0503020204020204" charset="-122"/>
                <a:ea typeface="微软雅黑" panose="020B0503020204020204" charset="-122"/>
                <a:cs typeface="微软雅黑" panose="020B0503020204020204" charset="-122"/>
              </a:rPr>
              <a:t> - I/O call returns as much as available.非阻塞 - I/O 调用返回尽可能多的可用。</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User interface, data copy (buffered I/O).用户界面，数据复制（缓冲 I/O）。</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Implemented via multi-threading.通过多线程实现。</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Returns quickly with count of bytes read or written.快速返回读取或写入的字节数。</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b="1" dirty="0">
                <a:latin typeface="微软雅黑" panose="020B0503020204020204" charset="-122"/>
                <a:ea typeface="微软雅黑" panose="020B0503020204020204" charset="-122"/>
                <a:cs typeface="微软雅黑" panose="020B0503020204020204" charset="-122"/>
              </a:rPr>
              <a:t>select() </a:t>
            </a:r>
            <a:r>
              <a:rPr lang="en-US" altLang="en-US" sz="1500" dirty="0">
                <a:latin typeface="微软雅黑" panose="020B0503020204020204" charset="-122"/>
                <a:ea typeface="微软雅黑" panose="020B0503020204020204" charset="-122"/>
                <a:cs typeface="微软雅黑" panose="020B0503020204020204" charset="-122"/>
              </a:rPr>
              <a:t>to find if data ready then </a:t>
            </a:r>
            <a:r>
              <a:rPr lang="en-US" altLang="en-US" sz="1500" b="1" dirty="0">
                <a:latin typeface="微软雅黑" panose="020B0503020204020204" charset="-122"/>
                <a:ea typeface="微软雅黑" panose="020B0503020204020204" charset="-122"/>
                <a:cs typeface="微软雅黑" panose="020B0503020204020204" charset="-122"/>
              </a:rPr>
              <a:t>read() </a:t>
            </a:r>
            <a:r>
              <a:rPr lang="en-US" altLang="en-US" sz="1500" dirty="0">
                <a:latin typeface="微软雅黑" panose="020B0503020204020204" charset="-122"/>
                <a:ea typeface="微软雅黑" panose="020B0503020204020204" charset="-122"/>
                <a:cs typeface="微软雅黑" panose="020B0503020204020204" charset="-122"/>
              </a:rPr>
              <a:t>or </a:t>
            </a:r>
            <a:r>
              <a:rPr lang="en-US" altLang="en-US" sz="1500" b="1" dirty="0">
                <a:latin typeface="微软雅黑" panose="020B0503020204020204" charset="-122"/>
                <a:ea typeface="微软雅黑" panose="020B0503020204020204" charset="-122"/>
                <a:cs typeface="微软雅黑" panose="020B0503020204020204" charset="-122"/>
              </a:rPr>
              <a:t>write() </a:t>
            </a:r>
            <a:r>
              <a:rPr lang="en-US" altLang="en-US" sz="1500" dirty="0">
                <a:latin typeface="微软雅黑" panose="020B0503020204020204" charset="-122"/>
                <a:ea typeface="微软雅黑" panose="020B0503020204020204" charset="-122"/>
                <a:cs typeface="微软雅黑" panose="020B0503020204020204" charset="-122"/>
              </a:rPr>
              <a:t>to transfer.select() 来查找数据是否准备好，然后 read() 或 write() 进行传输。</a:t>
            </a:r>
            <a:endParaRPr lang="en-US" altLang="en-US" sz="1500" dirty="0">
              <a:latin typeface="微软雅黑" panose="020B0503020204020204" charset="-122"/>
              <a:ea typeface="微软雅黑" panose="020B0503020204020204" charset="-122"/>
              <a:cs typeface="微软雅黑" panose="020B0503020204020204" charset="-122"/>
            </a:endParaRPr>
          </a:p>
          <a:p>
            <a:r>
              <a:rPr lang="en-US" altLang="en-US" sz="1500" b="1" dirty="0">
                <a:solidFill>
                  <a:srgbClr val="006699"/>
                </a:solidFill>
                <a:latin typeface="微软雅黑" panose="020B0503020204020204" charset="-122"/>
                <a:ea typeface="微软雅黑" panose="020B0503020204020204" charset="-122"/>
                <a:cs typeface="微软雅黑" panose="020B0503020204020204" charset="-122"/>
              </a:rPr>
              <a:t>Asynchronous</a:t>
            </a:r>
            <a:r>
              <a:rPr lang="en-US" altLang="en-US" sz="1500" dirty="0">
                <a:latin typeface="微软雅黑" panose="020B0503020204020204" charset="-122"/>
                <a:ea typeface="微软雅黑" panose="020B0503020204020204" charset="-122"/>
                <a:cs typeface="微软雅黑" panose="020B0503020204020204" charset="-122"/>
              </a:rPr>
              <a:t> - process runs while I/O executes.异步 - 进程在 I/O 执行时运行。</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Difficult to use.难以使用。</a:t>
            </a:r>
            <a:endParaRPr lang="en-US" altLang="en-US" sz="1500" dirty="0">
              <a:latin typeface="微软雅黑" panose="020B0503020204020204" charset="-122"/>
              <a:ea typeface="微软雅黑" panose="020B0503020204020204" charset="-122"/>
              <a:cs typeface="微软雅黑" panose="020B0503020204020204" charset="-122"/>
            </a:endParaRPr>
          </a:p>
          <a:p>
            <a:pPr lvl="1"/>
            <a:r>
              <a:rPr lang="en-US" altLang="en-US" sz="1500" dirty="0">
                <a:latin typeface="微软雅黑" panose="020B0503020204020204" charset="-122"/>
                <a:ea typeface="微软雅黑" panose="020B0503020204020204" charset="-122"/>
                <a:cs typeface="微软雅黑" panose="020B0503020204020204" charset="-122"/>
              </a:rPr>
              <a:t>I/O subsystem signals process when I/O completed.I/O 子系统在 I/O 完成时向进程发出信号。</a:t>
            </a:r>
            <a:endParaRPr lang="en-US" altLang="en-US" sz="15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p:cNvSpPr>
            <a:spLocks noGrp="1" noChangeArrowheads="1"/>
          </p:cNvSpPr>
          <p:nvPr>
            <p:ph type="title"/>
          </p:nvPr>
        </p:nvSpPr>
        <p:spPr>
          <a:xfrm>
            <a:off x="457200" y="224261"/>
            <a:ext cx="8229600" cy="576263"/>
          </a:xfrm>
        </p:spPr>
        <p:txBody>
          <a:bodyPr/>
          <a:lstStyle/>
          <a:p>
            <a:pPr eaLnBrk="1" hangingPunct="1"/>
            <a:r>
              <a:rPr lang="en-US" altLang="en-US" dirty="0"/>
              <a:t>Two I/O Methods两种I/O方法</a:t>
            </a:r>
            <a:endParaRPr lang="en-US" altLang="en-US" dirty="0"/>
          </a:p>
        </p:txBody>
      </p:sp>
      <p:sp>
        <p:nvSpPr>
          <p:cNvPr id="50178" name="Text Box 4"/>
          <p:cNvSpPr txBox="1">
            <a:spLocks noChangeArrowheads="1"/>
          </p:cNvSpPr>
          <p:nvPr/>
        </p:nvSpPr>
        <p:spPr bwMode="auto">
          <a:xfrm>
            <a:off x="2716213" y="4981575"/>
            <a:ext cx="17351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8" rIns="91435" bIns="45718">
            <a:spAutoFit/>
          </a:bodyPr>
          <a:lstStyle>
            <a:lvl1pPr>
              <a:spcBef>
                <a:spcPct val="35000"/>
              </a:spcBef>
              <a:buClr>
                <a:srgbClr val="993300"/>
              </a:buClr>
              <a:buSzPct val="90000"/>
              <a:buFont typeface="Monotype Sorts" pitchFamily="-84" charset="2"/>
              <a:buChar char="n"/>
              <a:defRPr kumimoji="1">
                <a:solidFill>
                  <a:schemeClr val="tx1"/>
                </a:solidFill>
                <a:latin typeface="Helvetica" pitchFamily="2"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itchFamily="2"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itchFamily="2"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itchFamily="2"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itchFamily="2"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9pPr>
          </a:lstStyle>
          <a:p>
            <a:pPr>
              <a:spcBef>
                <a:spcPct val="50000"/>
              </a:spcBef>
              <a:buClrTx/>
              <a:buSzTx/>
              <a:buFontTx/>
              <a:buNone/>
            </a:pPr>
            <a:r>
              <a:rPr kumimoji="0" lang="en-US" altLang="en-US">
                <a:latin typeface="微软雅黑" panose="020B0503020204020204" charset="-122"/>
              </a:rPr>
              <a:t>Synchronous</a:t>
            </a:r>
            <a:endParaRPr kumimoji="0" lang="en-US" altLang="en-US">
              <a:latin typeface="微软雅黑" panose="020B0503020204020204" charset="-122"/>
            </a:endParaRPr>
          </a:p>
        </p:txBody>
      </p:sp>
      <p:sp>
        <p:nvSpPr>
          <p:cNvPr id="50179" name="Text Box 5"/>
          <p:cNvSpPr txBox="1">
            <a:spLocks noChangeArrowheads="1"/>
          </p:cNvSpPr>
          <p:nvPr/>
        </p:nvSpPr>
        <p:spPr bwMode="auto">
          <a:xfrm>
            <a:off x="5429250" y="5000625"/>
            <a:ext cx="30861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8" rIns="91435" bIns="45718">
            <a:spAutoFit/>
          </a:bodyPr>
          <a:lstStyle>
            <a:lvl1pPr>
              <a:spcBef>
                <a:spcPct val="35000"/>
              </a:spcBef>
              <a:buClr>
                <a:srgbClr val="993300"/>
              </a:buClr>
              <a:buSzPct val="90000"/>
              <a:buFont typeface="Monotype Sorts" pitchFamily="-84" charset="2"/>
              <a:buChar char="n"/>
              <a:defRPr kumimoji="1">
                <a:solidFill>
                  <a:schemeClr val="tx1"/>
                </a:solidFill>
                <a:latin typeface="Helvetica" pitchFamily="2"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itchFamily="2"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itchFamily="2"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itchFamily="2"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itchFamily="2"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9pPr>
          </a:lstStyle>
          <a:p>
            <a:pPr>
              <a:spcBef>
                <a:spcPct val="50000"/>
              </a:spcBef>
              <a:buClrTx/>
              <a:buSzTx/>
              <a:buFontTx/>
              <a:buNone/>
            </a:pPr>
            <a:r>
              <a:rPr kumimoji="0" lang="en-US" altLang="en-US">
                <a:latin typeface="微软雅黑" panose="020B0503020204020204" charset="-122"/>
              </a:rPr>
              <a:t>Asynchronous</a:t>
            </a:r>
            <a:endParaRPr kumimoji="0" lang="en-US" altLang="en-US">
              <a:latin typeface="微软雅黑" panose="020B0503020204020204" charset="-122"/>
            </a:endParaRPr>
          </a:p>
        </p:txBody>
      </p:sp>
      <p:pic>
        <p:nvPicPr>
          <p:cNvPr id="5018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31863" y="1573213"/>
            <a:ext cx="7675562"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2"/>
          <p:cNvSpPr>
            <a:spLocks noGrp="1" noChangeArrowheads="1"/>
          </p:cNvSpPr>
          <p:nvPr>
            <p:ph type="title"/>
          </p:nvPr>
        </p:nvSpPr>
        <p:spPr>
          <a:xfrm>
            <a:off x="671219" y="224261"/>
            <a:ext cx="7800975" cy="576263"/>
          </a:xfrm>
        </p:spPr>
        <p:txBody>
          <a:bodyPr/>
          <a:lstStyle/>
          <a:p>
            <a:pPr eaLnBrk="1" hangingPunct="1"/>
            <a:r>
              <a:rPr lang="en-US" altLang="en-US" dirty="0"/>
              <a:t>Vectored I/O.向量 I/O</a:t>
            </a:r>
            <a:endParaRPr lang="en-US" altLang="en-US" dirty="0"/>
          </a:p>
        </p:txBody>
      </p:sp>
      <p:sp>
        <p:nvSpPr>
          <p:cNvPr id="52226" name="Rectangle 3"/>
          <p:cNvSpPr>
            <a:spLocks noGrp="1" noChangeArrowheads="1"/>
          </p:cNvSpPr>
          <p:nvPr>
            <p:ph type="body" idx="1"/>
          </p:nvPr>
        </p:nvSpPr>
        <p:spPr>
          <a:xfrm>
            <a:off x="833438" y="1138238"/>
            <a:ext cx="6877050" cy="4530725"/>
          </a:xfrm>
        </p:spPr>
        <p:txBody>
          <a:bodyPr/>
          <a:lstStyle/>
          <a:p>
            <a:r>
              <a:rPr lang="en-US" altLang="en-US" sz="1900" b="1" dirty="0">
                <a:solidFill>
                  <a:srgbClr val="006699"/>
                </a:solidFill>
                <a:latin typeface="微软雅黑" panose="020B0503020204020204" charset="-122"/>
                <a:ea typeface="微软雅黑" panose="020B0503020204020204" charset="-122"/>
                <a:cs typeface="微软雅黑" panose="020B0503020204020204" charset="-122"/>
              </a:rPr>
              <a:t>Vectored I/O</a:t>
            </a:r>
            <a:r>
              <a:rPr lang="en-US" altLang="en-US" sz="19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900" dirty="0">
                <a:latin typeface="微软雅黑" panose="020B0503020204020204" charset="-122"/>
                <a:ea typeface="微软雅黑" panose="020B0503020204020204" charset="-122"/>
                <a:cs typeface="微软雅黑" panose="020B0503020204020204" charset="-122"/>
              </a:rPr>
              <a:t>allows one system call to perform multiple I/O operations.向量 I/O 允许一个系统调用执行多个 I/O 操作。</a:t>
            </a:r>
            <a:endParaRPr lang="en-US" altLang="en-US" sz="1900" dirty="0">
              <a:latin typeface="微软雅黑" panose="020B0503020204020204" charset="-122"/>
              <a:ea typeface="微软雅黑" panose="020B0503020204020204" charset="-122"/>
              <a:cs typeface="微软雅黑" panose="020B0503020204020204" charset="-122"/>
            </a:endParaRPr>
          </a:p>
          <a:p>
            <a:r>
              <a:rPr lang="en-US" altLang="en-US" sz="1900" dirty="0">
                <a:latin typeface="微软雅黑" panose="020B0503020204020204" charset="-122"/>
                <a:ea typeface="微软雅黑" panose="020B0503020204020204" charset="-122"/>
                <a:cs typeface="微软雅黑" panose="020B0503020204020204" charset="-122"/>
              </a:rPr>
              <a:t>For example, Unix </a:t>
            </a:r>
            <a:r>
              <a:rPr lang="en-US" altLang="en-US" sz="1900" b="1" dirty="0" err="1">
                <a:latin typeface="微软雅黑" panose="020B0503020204020204" charset="-122"/>
                <a:ea typeface="微软雅黑" panose="020B0503020204020204" charset="-122"/>
                <a:cs typeface="微软雅黑" panose="020B0503020204020204" charset="-122"/>
              </a:rPr>
              <a:t>readve</a:t>
            </a:r>
            <a:r>
              <a:rPr lang="en-US" altLang="en-US" sz="1900" b="1" dirty="0">
                <a:latin typeface="微软雅黑" panose="020B0503020204020204" charset="-122"/>
                <a:ea typeface="微软雅黑" panose="020B0503020204020204" charset="-122"/>
                <a:cs typeface="微软雅黑" panose="020B0503020204020204" charset="-122"/>
              </a:rPr>
              <a:t>() </a:t>
            </a:r>
            <a:r>
              <a:rPr lang="en-US" altLang="en-US" sz="1900" dirty="0">
                <a:latin typeface="微软雅黑" panose="020B0503020204020204" charset="-122"/>
                <a:ea typeface="微软雅黑" panose="020B0503020204020204" charset="-122"/>
                <a:cs typeface="微软雅黑" panose="020B0503020204020204" charset="-122"/>
              </a:rPr>
              <a:t>accepts a vector of multiple buffers to read into or write from.例如，Unix readve() 接受一个由多个缓冲区组成的向量来读取或写入。</a:t>
            </a:r>
            <a:endParaRPr lang="en-US" altLang="en-US" sz="1900" dirty="0">
              <a:latin typeface="微软雅黑" panose="020B0503020204020204" charset="-122"/>
              <a:ea typeface="微软雅黑" panose="020B0503020204020204" charset="-122"/>
              <a:cs typeface="微软雅黑" panose="020B0503020204020204" charset="-122"/>
            </a:endParaRPr>
          </a:p>
          <a:p>
            <a:r>
              <a:rPr lang="en-US" altLang="en-US" sz="1900" dirty="0">
                <a:latin typeface="微软雅黑" panose="020B0503020204020204" charset="-122"/>
                <a:ea typeface="微软雅黑" panose="020B0503020204020204" charset="-122"/>
                <a:cs typeface="微软雅黑" panose="020B0503020204020204" charset="-122"/>
              </a:rPr>
              <a:t>This scatter-gather method better than multiple individual I/O calls.这种分散-聚集方法比多个单独的 I/O 调用更好。</a:t>
            </a:r>
            <a:endParaRPr lang="en-US" altLang="en-US" sz="1900" dirty="0">
              <a:latin typeface="微软雅黑" panose="020B0503020204020204" charset="-122"/>
              <a:ea typeface="微软雅黑" panose="020B0503020204020204" charset="-122"/>
              <a:cs typeface="微软雅黑" panose="020B0503020204020204" charset="-122"/>
            </a:endParaRPr>
          </a:p>
          <a:p>
            <a:pPr lvl="1"/>
            <a:r>
              <a:rPr lang="en-US" altLang="en-US" sz="1900" dirty="0">
                <a:latin typeface="微软雅黑" panose="020B0503020204020204" charset="-122"/>
                <a:ea typeface="微软雅黑" panose="020B0503020204020204" charset="-122"/>
                <a:cs typeface="微软雅黑" panose="020B0503020204020204" charset="-122"/>
              </a:rPr>
              <a:t>Decreases context switching and system call overhead.减少上下文切换和系统调用开销。</a:t>
            </a:r>
            <a:endParaRPr lang="en-US" altLang="en-US" sz="1900" dirty="0">
              <a:latin typeface="微软雅黑" panose="020B0503020204020204" charset="-122"/>
              <a:ea typeface="微软雅黑" panose="020B0503020204020204" charset="-122"/>
              <a:cs typeface="微软雅黑" panose="020B0503020204020204" charset="-122"/>
            </a:endParaRPr>
          </a:p>
          <a:p>
            <a:pPr lvl="1"/>
            <a:r>
              <a:rPr lang="en-US" altLang="en-US" sz="1900" dirty="0">
                <a:latin typeface="微软雅黑" panose="020B0503020204020204" charset="-122"/>
                <a:ea typeface="微软雅黑" panose="020B0503020204020204" charset="-122"/>
                <a:cs typeface="微软雅黑" panose="020B0503020204020204" charset="-122"/>
              </a:rPr>
              <a:t>Some versions provide atomicity.某些版本提供原子性。</a:t>
            </a:r>
            <a:endParaRPr lang="en-US" altLang="en-US" sz="1900" dirty="0">
              <a:latin typeface="微软雅黑" panose="020B0503020204020204" charset="-122"/>
              <a:ea typeface="微软雅黑" panose="020B0503020204020204" charset="-122"/>
              <a:cs typeface="微软雅黑" panose="020B0503020204020204" charset="-122"/>
            </a:endParaRPr>
          </a:p>
          <a:p>
            <a:pPr lvl="2"/>
            <a:r>
              <a:rPr lang="en-US" altLang="en-US" sz="1900" dirty="0">
                <a:latin typeface="微软雅黑" panose="020B0503020204020204" charset="-122"/>
                <a:ea typeface="微软雅黑" panose="020B0503020204020204" charset="-122"/>
                <a:cs typeface="微软雅黑" panose="020B0503020204020204" charset="-122"/>
              </a:rPr>
              <a:t>Avoid for example worry about multiple threads changing data as reads / writes occurring. 避免例如担心多个线程在读取/写入发生时更改数据。</a:t>
            </a:r>
            <a:endParaRPr lang="en-US" altLang="en-US" sz="19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2"/>
          <p:cNvSpPr>
            <a:spLocks noGrp="1" noChangeArrowheads="1"/>
          </p:cNvSpPr>
          <p:nvPr>
            <p:ph type="title"/>
          </p:nvPr>
        </p:nvSpPr>
        <p:spPr>
          <a:xfrm>
            <a:off x="735951" y="238549"/>
            <a:ext cx="7829550" cy="576262"/>
          </a:xfrm>
        </p:spPr>
        <p:txBody>
          <a:bodyPr/>
          <a:lstStyle/>
          <a:p>
            <a:pPr eaLnBrk="1" hangingPunct="1"/>
            <a:r>
              <a:rPr lang="en-US" altLang="en-US" dirty="0"/>
              <a:t>Kernel I/O Subsystem内核 I/O 子系统</a:t>
            </a:r>
            <a:endParaRPr lang="en-US" altLang="en-US" dirty="0"/>
          </a:p>
        </p:txBody>
      </p:sp>
      <p:sp>
        <p:nvSpPr>
          <p:cNvPr id="54274" name="Rectangle 3"/>
          <p:cNvSpPr>
            <a:spLocks noGrp="1" noChangeArrowheads="1"/>
          </p:cNvSpPr>
          <p:nvPr>
            <p:ph type="body" idx="1"/>
          </p:nvPr>
        </p:nvSpPr>
        <p:spPr>
          <a:xfrm>
            <a:off x="847725" y="1001713"/>
            <a:ext cx="7627938" cy="4826000"/>
          </a:xfrm>
        </p:spPr>
        <p:txBody>
          <a:bodyPr/>
          <a:lstStyle/>
          <a:p>
            <a:r>
              <a:rPr lang="en-US" altLang="en-US" sz="1600" dirty="0"/>
              <a:t>Scheduling.调度。</a:t>
            </a:r>
            <a:endParaRPr lang="en-US" altLang="en-US" sz="1600" dirty="0"/>
          </a:p>
          <a:p>
            <a:pPr lvl="1"/>
            <a:r>
              <a:rPr lang="en-US" altLang="en-US" sz="1600" dirty="0"/>
              <a:t>Some I/O request ordering via per-device queue.某些 I/O 请求通过每个设备队列进行排序。</a:t>
            </a:r>
            <a:endParaRPr lang="en-US" altLang="en-US" sz="1600" dirty="0"/>
          </a:p>
          <a:p>
            <a:pPr lvl="1"/>
            <a:r>
              <a:rPr lang="en-US" altLang="en-US" sz="1600" dirty="0"/>
              <a:t>Some OSs try fairness.一些操作系统尝试公平。</a:t>
            </a:r>
            <a:endParaRPr lang="en-US" altLang="en-US" sz="1600" dirty="0"/>
          </a:p>
          <a:p>
            <a:pPr lvl="1"/>
            <a:r>
              <a:rPr lang="en-US" altLang="en-US" sz="1600" dirty="0"/>
              <a:t>Some implement Quality Of Service (i.e. IPQOS).一些实施服务质量（即 IPQOS）。</a:t>
            </a:r>
            <a:endParaRPr lang="en-US" altLang="en-US" sz="1600" dirty="0"/>
          </a:p>
          <a:p>
            <a:r>
              <a:rPr lang="en-US" altLang="en-US" sz="1600" b="1" dirty="0">
                <a:solidFill>
                  <a:srgbClr val="006699"/>
                </a:solidFill>
                <a:latin typeface="+mj-lt"/>
              </a:rPr>
              <a:t>Buffering</a:t>
            </a:r>
            <a:r>
              <a:rPr lang="en-US" altLang="en-US" sz="1600" dirty="0"/>
              <a:t> - store data in memory while transferring between devices.缓冲 - 在设备之间传输时将数据存储在内存中。</a:t>
            </a:r>
            <a:endParaRPr lang="en-US" altLang="en-US" sz="1600" dirty="0"/>
          </a:p>
          <a:p>
            <a:pPr lvl="1"/>
            <a:r>
              <a:rPr lang="en-US" altLang="en-US" sz="1600" dirty="0"/>
              <a:t>To cope with device speed mismatch.以应对设备速度不匹配。</a:t>
            </a:r>
            <a:endParaRPr lang="en-US" altLang="en-US" sz="1600" dirty="0"/>
          </a:p>
          <a:p>
            <a:pPr lvl="1"/>
            <a:r>
              <a:rPr lang="en-US" altLang="en-US" sz="1600" dirty="0"/>
              <a:t>To cope with device transfer size mismatch.应对设备传输大小不匹配。</a:t>
            </a:r>
            <a:endParaRPr lang="en-US" altLang="en-US" sz="1600" dirty="0"/>
          </a:p>
          <a:p>
            <a:pPr lvl="1"/>
            <a:r>
              <a:rPr lang="en-US" altLang="en-US" sz="1600" dirty="0"/>
              <a:t>To maintain </a:t>
            </a:r>
            <a:r>
              <a:rPr lang="ja-JP" altLang="en-US" sz="1600" dirty="0"/>
              <a:t>“</a:t>
            </a:r>
            <a:r>
              <a:rPr lang="en-US" altLang="ja-JP" sz="1600" dirty="0"/>
              <a:t>copy semantics</a:t>
            </a:r>
            <a:r>
              <a:rPr lang="ja-JP" altLang="en-US" sz="1600" dirty="0"/>
              <a:t>”</a:t>
            </a:r>
            <a:r>
              <a:rPr lang="en-US" altLang="ja-JP" sz="1600" dirty="0"/>
              <a:t>.维护“复制语义”。</a:t>
            </a:r>
            <a:endParaRPr lang="en-US" altLang="ja-JP" sz="1600" dirty="0"/>
          </a:p>
          <a:p>
            <a:pPr lvl="1"/>
            <a:r>
              <a:rPr lang="en-US" altLang="en-US" sz="1600" b="1" dirty="0">
                <a:solidFill>
                  <a:srgbClr val="006699"/>
                </a:solidFill>
                <a:latin typeface="+mj-lt"/>
              </a:rPr>
              <a:t>Double</a:t>
            </a:r>
            <a:r>
              <a:rPr lang="en-US" altLang="en-US" sz="1600" b="1" dirty="0">
                <a:solidFill>
                  <a:srgbClr val="3366FF"/>
                </a:solidFill>
              </a:rPr>
              <a:t> </a:t>
            </a:r>
            <a:r>
              <a:rPr lang="en-US" altLang="en-US" sz="1600" b="1" dirty="0">
                <a:solidFill>
                  <a:srgbClr val="006699"/>
                </a:solidFill>
                <a:latin typeface="+mj-lt"/>
              </a:rPr>
              <a:t>buffering</a:t>
            </a:r>
            <a:r>
              <a:rPr lang="en-US" altLang="en-US" sz="1600" b="1" dirty="0">
                <a:solidFill>
                  <a:srgbClr val="3366FF"/>
                </a:solidFill>
              </a:rPr>
              <a:t> </a:t>
            </a:r>
            <a:r>
              <a:rPr lang="en-US" altLang="en-US" sz="1600" dirty="0"/>
              <a:t>– two copies of the data.双缓冲——数据的两个副本。</a:t>
            </a:r>
            <a:endParaRPr lang="en-US" altLang="en-US" sz="1600" dirty="0"/>
          </a:p>
          <a:p>
            <a:pPr lvl="2"/>
            <a:r>
              <a:rPr lang="en-US" altLang="en-US" sz="1600" dirty="0"/>
              <a:t>Kernel and user.内核和用户。</a:t>
            </a:r>
            <a:endParaRPr lang="en-US" altLang="en-US" sz="1600" dirty="0"/>
          </a:p>
          <a:p>
            <a:pPr lvl="2"/>
            <a:r>
              <a:rPr lang="en-US" altLang="en-US" sz="1600" dirty="0"/>
              <a:t>Varying sizes.大小不一。</a:t>
            </a:r>
            <a:endParaRPr lang="en-US" altLang="en-US" sz="1600" dirty="0"/>
          </a:p>
          <a:p>
            <a:pPr lvl="2"/>
            <a:r>
              <a:rPr lang="en-US" altLang="en-US" sz="1600" dirty="0"/>
              <a:t>Full  / being processed and not-full / being used.已满/正在处理和未满/正在使用。</a:t>
            </a:r>
            <a:endParaRPr lang="en-US" altLang="en-US" sz="1600" dirty="0"/>
          </a:p>
          <a:p>
            <a:pPr lvl="2"/>
            <a:r>
              <a:rPr lang="en-US" altLang="en-US" sz="1600" dirty="0"/>
              <a:t>Copy-on-write can be used for efficiency in some cases.在某些情况下，可以使用写时复制来提高效率。</a:t>
            </a:r>
            <a:endParaRPr lang="en-US" alt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2"/>
          <p:cNvSpPr>
            <a:spLocks noGrp="1" noChangeArrowheads="1"/>
          </p:cNvSpPr>
          <p:nvPr>
            <p:ph type="title"/>
          </p:nvPr>
        </p:nvSpPr>
        <p:spPr>
          <a:xfrm>
            <a:off x="457200" y="238549"/>
            <a:ext cx="8229600" cy="576262"/>
          </a:xfrm>
        </p:spPr>
        <p:txBody>
          <a:bodyPr/>
          <a:lstStyle/>
          <a:p>
            <a:pPr eaLnBrk="1" hangingPunct="1"/>
            <a:r>
              <a:rPr lang="en-US" altLang="en-US" dirty="0"/>
              <a:t>Objectives目标</a:t>
            </a:r>
            <a:endParaRPr lang="en-US" altLang="en-US" dirty="0"/>
          </a:p>
        </p:txBody>
      </p:sp>
      <p:sp>
        <p:nvSpPr>
          <p:cNvPr id="9218" name="Rectangle 3"/>
          <p:cNvSpPr>
            <a:spLocks noGrp="1" noChangeArrowheads="1"/>
          </p:cNvSpPr>
          <p:nvPr>
            <p:ph type="body" idx="1"/>
          </p:nvPr>
        </p:nvSpPr>
        <p:spPr>
          <a:xfrm>
            <a:off x="847725" y="1150938"/>
            <a:ext cx="7736438" cy="4530725"/>
          </a:xfrm>
        </p:spPr>
        <p:txBody>
          <a:bodyPr/>
          <a:lstStyle/>
          <a:p>
            <a:r>
              <a:rPr lang="en-US" altLang="en-US" sz="3200" dirty="0">
                <a:ea typeface="微软雅黑" panose="020B0503020204020204" charset="-122"/>
                <a:cs typeface="微软雅黑" panose="020B0503020204020204" charset="-122"/>
              </a:rPr>
              <a:t>Explore the structure of an operating system</a:t>
            </a:r>
            <a:r>
              <a:rPr lang="ja-JP" altLang="en-US" sz="3200" dirty="0">
                <a:ea typeface="微软雅黑" panose="020B0503020204020204" charset="-122"/>
                <a:cs typeface="微软雅黑" panose="020B0503020204020204" charset="-122"/>
              </a:rPr>
              <a:t>’</a:t>
            </a:r>
            <a:r>
              <a:rPr lang="en-US" altLang="ja-JP" sz="3200" dirty="0">
                <a:ea typeface="微软雅黑" panose="020B0503020204020204" charset="-122"/>
                <a:cs typeface="微软雅黑" panose="020B0503020204020204" charset="-122"/>
              </a:rPr>
              <a:t>s I/O subsystem.探索操作系统 I/O 子系统的结构。</a:t>
            </a:r>
            <a:endParaRPr lang="en-US" altLang="en-US" sz="3200" dirty="0">
              <a:ea typeface="微软雅黑" panose="020B0503020204020204" charset="-122"/>
              <a:cs typeface="微软雅黑" panose="020B0503020204020204" charset="-122"/>
            </a:endParaRPr>
          </a:p>
          <a:p>
            <a:r>
              <a:rPr lang="en-US" altLang="en-US" sz="3200" dirty="0">
                <a:ea typeface="微软雅黑" panose="020B0503020204020204" charset="-122"/>
                <a:cs typeface="微软雅黑" panose="020B0503020204020204" charset="-122"/>
              </a:rPr>
              <a:t>Discuss the principles and complexities of I/O hardware.讨论 I/O 硬件的原理和复杂性。</a:t>
            </a:r>
            <a:endParaRPr lang="en-US" altLang="en-US" sz="3200" dirty="0">
              <a:ea typeface="微软雅黑" panose="020B0503020204020204" charset="-122"/>
              <a:cs typeface="微软雅黑" panose="020B0503020204020204" charset="-122"/>
            </a:endParaRPr>
          </a:p>
          <a:p>
            <a:r>
              <a:rPr lang="en-US" altLang="en-US" sz="3200" dirty="0">
                <a:ea typeface="微软雅黑" panose="020B0503020204020204" charset="-122"/>
                <a:cs typeface="微软雅黑" panose="020B0503020204020204" charset="-122"/>
              </a:rPr>
              <a:t>Explain the performance aspects of I/O hardware and software.解释 I/O 硬件和软件的性能方面。</a:t>
            </a:r>
            <a:endParaRPr lang="en-US" altLang="en-US" sz="3200" dirty="0">
              <a:ea typeface="微软雅黑" panose="020B0503020204020204" charset="-122"/>
              <a:cs typeface="微软雅黑" panose="020B0503020204020204" charset="-122"/>
            </a:endParaRPr>
          </a:p>
          <a:p>
            <a:endParaRPr lang="en-US" altLang="en-US" sz="3200" dirty="0">
              <a:ea typeface="微软雅黑" panose="020B0503020204020204" charset="-122"/>
              <a:cs typeface="微软雅黑" panose="020B0503020204020204"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a:xfrm>
            <a:off x="783964" y="234598"/>
            <a:ext cx="7762875" cy="576262"/>
          </a:xfrm>
        </p:spPr>
        <p:txBody>
          <a:bodyPr/>
          <a:lstStyle/>
          <a:p>
            <a:pPr eaLnBrk="1" hangingPunct="1"/>
            <a:r>
              <a:rPr lang="en-US" altLang="en-US" dirty="0"/>
              <a:t>Device-status Table设备状态表</a:t>
            </a:r>
            <a:endParaRPr lang="en-US" altLang="en-US" dirty="0"/>
          </a:p>
        </p:txBody>
      </p:sp>
      <p:pic>
        <p:nvPicPr>
          <p:cNvPr id="5632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868363" y="1392238"/>
            <a:ext cx="7497762" cy="4122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2"/>
          <p:cNvSpPr>
            <a:spLocks noGrp="1" noChangeArrowheads="1"/>
          </p:cNvSpPr>
          <p:nvPr>
            <p:ph type="title"/>
          </p:nvPr>
        </p:nvSpPr>
        <p:spPr>
          <a:xfrm>
            <a:off x="886922" y="235991"/>
            <a:ext cx="8018463" cy="576263"/>
          </a:xfrm>
        </p:spPr>
        <p:txBody>
          <a:bodyPr/>
          <a:lstStyle/>
          <a:p>
            <a:pPr eaLnBrk="1" hangingPunct="1"/>
            <a:r>
              <a:rPr lang="en-US" altLang="en-US" sz="2000" dirty="0"/>
              <a:t>Common PC and Data-center I/O devices and Interface Speeds</a:t>
            </a:r>
            <a:endParaRPr lang="en-US" altLang="en-US" sz="2000" dirty="0"/>
          </a:p>
        </p:txBody>
      </p:sp>
      <p:pic>
        <p:nvPicPr>
          <p:cNvPr id="5837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52463" y="1022350"/>
            <a:ext cx="7745412" cy="491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noChangeArrowheads="1"/>
          </p:cNvSpPr>
          <p:nvPr>
            <p:ph type="title"/>
          </p:nvPr>
        </p:nvSpPr>
        <p:spPr>
          <a:xfrm>
            <a:off x="684568" y="233592"/>
            <a:ext cx="7908925" cy="576263"/>
          </a:xfrm>
        </p:spPr>
        <p:txBody>
          <a:bodyPr/>
          <a:lstStyle/>
          <a:p>
            <a:pPr eaLnBrk="1" hangingPunct="1"/>
            <a:r>
              <a:rPr lang="en-US" altLang="en-US" dirty="0"/>
              <a:t>Kernel I/O Subsystem</a:t>
            </a:r>
            <a:endParaRPr lang="en-US" altLang="en-US" dirty="0"/>
          </a:p>
        </p:txBody>
      </p:sp>
      <p:sp>
        <p:nvSpPr>
          <p:cNvPr id="60418" name="Rectangle 3"/>
          <p:cNvSpPr>
            <a:spLocks noGrp="1" noChangeArrowheads="1"/>
          </p:cNvSpPr>
          <p:nvPr>
            <p:ph type="body" idx="1"/>
          </p:nvPr>
        </p:nvSpPr>
        <p:spPr>
          <a:xfrm>
            <a:off x="847725" y="1165225"/>
            <a:ext cx="7600950" cy="4530725"/>
          </a:xfrm>
        </p:spPr>
        <p:txBody>
          <a:bodyPr/>
          <a:lstStyle/>
          <a:p>
            <a:r>
              <a:rPr lang="en-US" altLang="en-US" b="1" dirty="0">
                <a:solidFill>
                  <a:srgbClr val="006699"/>
                </a:solidFill>
                <a:latin typeface="+mj-lt"/>
              </a:rPr>
              <a:t>Caching</a:t>
            </a:r>
            <a:r>
              <a:rPr lang="en-US" altLang="en-US" dirty="0">
                <a:solidFill>
                  <a:srgbClr val="3366FF"/>
                </a:solidFill>
              </a:rPr>
              <a:t> </a:t>
            </a:r>
            <a:r>
              <a:rPr lang="en-US" altLang="en-US" dirty="0"/>
              <a:t>- faster device holding copy of data.缓存 - 保存数据副本的更快设备。</a:t>
            </a:r>
            <a:endParaRPr lang="en-US" altLang="en-US" dirty="0"/>
          </a:p>
          <a:p>
            <a:pPr lvl="1"/>
            <a:r>
              <a:rPr lang="en-US" altLang="en-US" dirty="0"/>
              <a:t>Always just a copy.永远只是一个副本。</a:t>
            </a:r>
            <a:endParaRPr lang="en-US" altLang="en-US" dirty="0"/>
          </a:p>
          <a:p>
            <a:pPr lvl="1"/>
            <a:r>
              <a:rPr lang="en-US" altLang="en-US" dirty="0"/>
              <a:t>Key to performance.性能的关键。</a:t>
            </a:r>
            <a:endParaRPr lang="en-US" altLang="en-US" dirty="0"/>
          </a:p>
          <a:p>
            <a:pPr lvl="1"/>
            <a:r>
              <a:rPr lang="en-US" altLang="en-US" dirty="0"/>
              <a:t>Sometimes combined with buffering.有时与缓冲结合使用。</a:t>
            </a:r>
            <a:endParaRPr lang="en-US" altLang="en-US" dirty="0"/>
          </a:p>
          <a:p>
            <a:r>
              <a:rPr lang="en-US" altLang="en-US" b="1" dirty="0">
                <a:solidFill>
                  <a:srgbClr val="006699"/>
                </a:solidFill>
                <a:latin typeface="+mj-lt"/>
              </a:rPr>
              <a:t>Spooling</a:t>
            </a:r>
            <a:r>
              <a:rPr lang="en-US" altLang="en-US" dirty="0"/>
              <a:t> - hold output for a device.假脱机 - 保持设备的输出。</a:t>
            </a:r>
            <a:endParaRPr lang="en-US" altLang="en-US" dirty="0"/>
          </a:p>
          <a:p>
            <a:pPr lvl="1"/>
            <a:r>
              <a:rPr lang="en-US" altLang="en-US" dirty="0"/>
              <a:t>If device can serve only one request at a time. 如果设备一次只能处理一个请求。</a:t>
            </a:r>
            <a:endParaRPr lang="en-US" altLang="en-US" dirty="0"/>
          </a:p>
          <a:p>
            <a:pPr lvl="1"/>
            <a:r>
              <a:rPr lang="en-US" altLang="en-US" dirty="0"/>
              <a:t>i.e., Printing</a:t>
            </a:r>
            <a:endParaRPr lang="en-US" altLang="en-US" dirty="0"/>
          </a:p>
          <a:p>
            <a:r>
              <a:rPr lang="en-US" altLang="en-US" b="1" dirty="0">
                <a:solidFill>
                  <a:srgbClr val="006699"/>
                </a:solidFill>
                <a:latin typeface="+mj-lt"/>
              </a:rPr>
              <a:t>Device</a:t>
            </a:r>
            <a:r>
              <a:rPr lang="en-US" altLang="en-US" b="1" dirty="0">
                <a:solidFill>
                  <a:srgbClr val="3366FF"/>
                </a:solidFill>
              </a:rPr>
              <a:t> </a:t>
            </a:r>
            <a:r>
              <a:rPr lang="en-US" altLang="en-US" b="1" dirty="0">
                <a:solidFill>
                  <a:srgbClr val="006699"/>
                </a:solidFill>
                <a:latin typeface="+mj-lt"/>
              </a:rPr>
              <a:t>reservation</a:t>
            </a:r>
            <a:r>
              <a:rPr lang="en-US" altLang="en-US" dirty="0">
                <a:solidFill>
                  <a:srgbClr val="3366FF"/>
                </a:solidFill>
              </a:rPr>
              <a:t> </a:t>
            </a:r>
            <a:r>
              <a:rPr lang="en-US" altLang="en-US" dirty="0"/>
              <a:t>- provides exclusive access to a device.设备预留 - 提供对设备的独占访问。</a:t>
            </a:r>
            <a:endParaRPr lang="en-US" altLang="en-US" dirty="0"/>
          </a:p>
          <a:p>
            <a:pPr lvl="1"/>
            <a:r>
              <a:rPr lang="en-US" altLang="en-US" dirty="0"/>
              <a:t>System calls for allocation and de-allocation.分配和取消分配的系统调用。</a:t>
            </a:r>
            <a:endParaRPr lang="en-US" altLang="en-US" dirty="0"/>
          </a:p>
          <a:p>
            <a:pPr lvl="1"/>
            <a:r>
              <a:rPr lang="en-US" altLang="en-US" dirty="0"/>
              <a:t>Watch out for deadlock.注意死锁。</a:t>
            </a:r>
            <a:endParaRPr lang="en-US" alt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ChangeArrowheads="1"/>
          </p:cNvSpPr>
          <p:nvPr>
            <p:ph type="title"/>
          </p:nvPr>
        </p:nvSpPr>
        <p:spPr>
          <a:xfrm>
            <a:off x="373221" y="239554"/>
            <a:ext cx="8229600" cy="576263"/>
          </a:xfrm>
        </p:spPr>
        <p:txBody>
          <a:bodyPr/>
          <a:lstStyle/>
          <a:p>
            <a:pPr eaLnBrk="1" hangingPunct="1"/>
            <a:r>
              <a:rPr lang="en-US" altLang="en-US" dirty="0"/>
              <a:t>Error Handling</a:t>
            </a:r>
            <a:endParaRPr lang="en-US" altLang="en-US" dirty="0"/>
          </a:p>
        </p:txBody>
      </p:sp>
      <p:sp>
        <p:nvSpPr>
          <p:cNvPr id="62466" name="Rectangle 3"/>
          <p:cNvSpPr>
            <a:spLocks noGrp="1" noChangeArrowheads="1"/>
          </p:cNvSpPr>
          <p:nvPr>
            <p:ph type="body" idx="1"/>
          </p:nvPr>
        </p:nvSpPr>
        <p:spPr>
          <a:xfrm>
            <a:off x="806450" y="1233488"/>
            <a:ext cx="6959600" cy="4530725"/>
          </a:xfrm>
        </p:spPr>
        <p:txBody>
          <a:bodyPr/>
          <a:lstStyle/>
          <a:p>
            <a:r>
              <a:rPr lang="en-US" altLang="en-US"/>
              <a:t>OS can recover from disk read, device unavailable, transient write failures.操作系统可以从磁盘读取、设备不可用、瞬时写入失败中恢复。</a:t>
            </a:r>
            <a:endParaRPr lang="en-US" altLang="en-US"/>
          </a:p>
          <a:p>
            <a:pPr lvl="1"/>
            <a:r>
              <a:rPr lang="en-US" altLang="en-US"/>
              <a:t>Retry a read or write, for example.例如，重试读或写。</a:t>
            </a:r>
            <a:endParaRPr lang="en-US" altLang="en-US"/>
          </a:p>
          <a:p>
            <a:pPr lvl="1"/>
            <a:r>
              <a:rPr lang="en-US" altLang="en-US"/>
              <a:t>Some systems more advanced – Solaris FMA, AIX.一些更高级的系统——Solaris FMA、AIX。 </a:t>
            </a:r>
            <a:endParaRPr lang="en-US" altLang="en-US"/>
          </a:p>
          <a:p>
            <a:pPr lvl="2"/>
            <a:r>
              <a:rPr lang="en-US" altLang="en-US"/>
              <a:t>Track error frequencies, stop using device with increasing frequency of retry-able errors.跟踪错误频率，停止使用增加可重试错误频率的设备。</a:t>
            </a:r>
            <a:endParaRPr lang="en-US" altLang="en-US"/>
          </a:p>
          <a:p>
            <a:r>
              <a:rPr lang="en-US" altLang="en-US"/>
              <a:t>Most return an error number or code when I/O request fails.当 I/O 请求失败时，大多数会返回错误编号或代码。 </a:t>
            </a:r>
            <a:endParaRPr lang="en-US" altLang="en-US"/>
          </a:p>
          <a:p>
            <a:r>
              <a:rPr lang="en-US" altLang="en-US"/>
              <a:t>System error logs hold problem reports.系统错误日志保存问题报告。</a:t>
            </a:r>
            <a:endParaRPr lang="en-US"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p:cNvSpPr>
            <a:spLocks noGrp="1" noChangeArrowheads="1"/>
          </p:cNvSpPr>
          <p:nvPr>
            <p:ph type="title"/>
          </p:nvPr>
        </p:nvSpPr>
        <p:spPr>
          <a:xfrm>
            <a:off x="354559" y="229218"/>
            <a:ext cx="8229600" cy="576262"/>
          </a:xfrm>
        </p:spPr>
        <p:txBody>
          <a:bodyPr/>
          <a:lstStyle/>
          <a:p>
            <a:pPr eaLnBrk="1" hangingPunct="1"/>
            <a:r>
              <a:rPr lang="en-US" altLang="en-US" dirty="0"/>
              <a:t>I/O Protection输入/输出保护</a:t>
            </a:r>
            <a:endParaRPr lang="en-US" altLang="en-US" dirty="0"/>
          </a:p>
        </p:txBody>
      </p:sp>
      <p:sp>
        <p:nvSpPr>
          <p:cNvPr id="64514" name="Rectangle 3"/>
          <p:cNvSpPr>
            <a:spLocks noGrp="1" noChangeArrowheads="1"/>
          </p:cNvSpPr>
          <p:nvPr>
            <p:ph type="body" idx="1"/>
          </p:nvPr>
        </p:nvSpPr>
        <p:spPr>
          <a:xfrm>
            <a:off x="806450" y="1243013"/>
            <a:ext cx="6835775" cy="4530725"/>
          </a:xfrm>
        </p:spPr>
        <p:txBody>
          <a:bodyPr/>
          <a:lstStyle/>
          <a:p>
            <a:r>
              <a:rPr lang="en-US" altLang="en-US"/>
              <a:t>User process may accidentally or purposefully attempt to disrupt normal operation via illegal I/O instructions.用户进程可能会无意或有意地尝试通过非法 I/O 指令来破坏正常操作。</a:t>
            </a:r>
            <a:endParaRPr lang="en-US" altLang="en-US"/>
          </a:p>
          <a:p>
            <a:pPr lvl="1"/>
            <a:r>
              <a:rPr lang="en-US" altLang="en-US"/>
              <a:t>All I/O instructions defined to be privileged.所有 I/O 指令定义为特权。</a:t>
            </a:r>
            <a:endParaRPr lang="en-US" altLang="en-US"/>
          </a:p>
          <a:p>
            <a:pPr lvl="1"/>
            <a:r>
              <a:rPr lang="en-US" altLang="en-US"/>
              <a:t>I/O must be performed via system calls.I/O必须通过系统调用来执行。</a:t>
            </a:r>
            <a:endParaRPr lang="en-US" altLang="en-US"/>
          </a:p>
          <a:p>
            <a:pPr lvl="2"/>
            <a:r>
              <a:rPr lang="en-US" altLang="en-US"/>
              <a:t>Memory-mapped and I/O port memory locations must be protected too.内存映射和 I/O 端口内存位置也必须受到保护。</a:t>
            </a:r>
            <a:endParaRPr lang="en-US"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p:cNvSpPr>
            <a:spLocks noGrp="1" noChangeArrowheads="1"/>
          </p:cNvSpPr>
          <p:nvPr>
            <p:ph type="title"/>
          </p:nvPr>
        </p:nvSpPr>
        <p:spPr>
          <a:xfrm>
            <a:off x="940480" y="242923"/>
            <a:ext cx="7704137" cy="576263"/>
          </a:xfrm>
        </p:spPr>
        <p:txBody>
          <a:bodyPr/>
          <a:lstStyle/>
          <a:p>
            <a:pPr eaLnBrk="1" hangingPunct="1"/>
            <a:r>
              <a:rPr lang="en-US" altLang="en-US" sz="2400" dirty="0"/>
              <a:t>Use of a System Call to Perform I/O使用系统调用执行 I/O</a:t>
            </a:r>
            <a:endParaRPr lang="en-US" altLang="en-US" sz="2400" dirty="0"/>
          </a:p>
        </p:txBody>
      </p:sp>
      <p:pic>
        <p:nvPicPr>
          <p:cNvPr id="66562"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254250" y="1344613"/>
            <a:ext cx="4864100" cy="473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p:cNvSpPr>
            <a:spLocks noGrp="1" noChangeArrowheads="1"/>
          </p:cNvSpPr>
          <p:nvPr>
            <p:ph type="title"/>
          </p:nvPr>
        </p:nvSpPr>
        <p:spPr>
          <a:xfrm>
            <a:off x="811762" y="238549"/>
            <a:ext cx="7772400" cy="576262"/>
          </a:xfrm>
        </p:spPr>
        <p:txBody>
          <a:bodyPr/>
          <a:lstStyle/>
          <a:p>
            <a:pPr eaLnBrk="1" hangingPunct="1"/>
            <a:r>
              <a:rPr lang="en-US" altLang="en-US" dirty="0"/>
              <a:t>Kernel Data Structures内核数据结构</a:t>
            </a:r>
            <a:endParaRPr lang="en-US" altLang="en-US" dirty="0"/>
          </a:p>
        </p:txBody>
      </p:sp>
      <p:sp>
        <p:nvSpPr>
          <p:cNvPr id="68610" name="Rectangle 3"/>
          <p:cNvSpPr>
            <a:spLocks noGrp="1" noChangeArrowheads="1"/>
          </p:cNvSpPr>
          <p:nvPr>
            <p:ph type="body" idx="1"/>
          </p:nvPr>
        </p:nvSpPr>
        <p:spPr>
          <a:xfrm>
            <a:off x="820738" y="1150938"/>
            <a:ext cx="7026275" cy="4530725"/>
          </a:xfrm>
        </p:spPr>
        <p:txBody>
          <a:bodyPr/>
          <a:lstStyle/>
          <a:p>
            <a:r>
              <a:rPr lang="en-US" altLang="en-US"/>
              <a:t>Kernel keeps state info for I/O components, including open file tables, network connections, character device state.内核保留 I/O 组件的状态信息，包括打开的文件表、网络连接、字符设备状态。</a:t>
            </a:r>
            <a:endParaRPr lang="en-US" altLang="en-US"/>
          </a:p>
          <a:p>
            <a:r>
              <a:rPr lang="en-US" altLang="en-US"/>
              <a:t>Many, many complex data structures to track buffers, memory allocation, </a:t>
            </a:r>
            <a:r>
              <a:rPr lang="ja-JP" altLang="en-US"/>
              <a:t>“</a:t>
            </a:r>
            <a:r>
              <a:rPr lang="en-US" altLang="ja-JP"/>
              <a:t>dirty</a:t>
            </a:r>
            <a:r>
              <a:rPr lang="ja-JP" altLang="en-US"/>
              <a:t>”</a:t>
            </a:r>
            <a:r>
              <a:rPr lang="en-US" altLang="ja-JP"/>
              <a:t> blocks.许多复杂的数据结构来跟踪缓冲区、内存分配、“脏”块。</a:t>
            </a:r>
            <a:endParaRPr lang="en-US" altLang="ja-JP"/>
          </a:p>
          <a:p>
            <a:r>
              <a:rPr lang="en-US" altLang="en-US"/>
              <a:t>Some use object-oriented methods and message passing to implement I/O.有些使用面向对象的方法和消息传递来实现 I/O。</a:t>
            </a:r>
            <a:endParaRPr lang="en-US" altLang="en-US"/>
          </a:p>
          <a:p>
            <a:pPr lvl="1"/>
            <a:r>
              <a:rPr lang="en-US" altLang="en-US"/>
              <a:t>Windows uses message passing.Windows 使用消息传递。</a:t>
            </a:r>
            <a:endParaRPr lang="en-US" altLang="en-US"/>
          </a:p>
          <a:p>
            <a:pPr lvl="2"/>
            <a:r>
              <a:rPr lang="en-US" altLang="en-US"/>
              <a:t>Message with I/O information passed from user mode into kernel.带有从用户模式传递到内核的 I/O 信息的消息</a:t>
            </a:r>
            <a:endParaRPr lang="en-US" altLang="en-US"/>
          </a:p>
          <a:p>
            <a:pPr lvl="2"/>
            <a:r>
              <a:rPr lang="en-US" altLang="en-US"/>
              <a:t>Message modified as it flows through to device driver and back to process.消息在流经设备驱动程序并返回进程时被修改。</a:t>
            </a:r>
            <a:endParaRPr lang="en-US" altLang="en-US"/>
          </a:p>
          <a:p>
            <a:pPr lvl="2"/>
            <a:r>
              <a:rPr lang="en-US" altLang="en-US"/>
              <a:t>Pros / cons?优点缺点？</a:t>
            </a:r>
            <a:endParaRPr lang="en-US" altLang="en-US"/>
          </a:p>
          <a:p>
            <a:pPr lvl="1"/>
            <a:endParaRPr lang="en-US"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p:cNvSpPr>
            <a:spLocks noGrp="1" noChangeArrowheads="1"/>
          </p:cNvSpPr>
          <p:nvPr>
            <p:ph type="title"/>
          </p:nvPr>
        </p:nvSpPr>
        <p:spPr>
          <a:xfrm>
            <a:off x="677408" y="233592"/>
            <a:ext cx="7878762" cy="576263"/>
          </a:xfrm>
        </p:spPr>
        <p:txBody>
          <a:bodyPr/>
          <a:lstStyle/>
          <a:p>
            <a:pPr eaLnBrk="1" hangingPunct="1"/>
            <a:r>
              <a:rPr lang="en-US" altLang="en-US" sz="2800" dirty="0"/>
              <a:t>UNIX I/O Kernel Structure.UNIX I/O 内核结构</a:t>
            </a:r>
            <a:endParaRPr lang="en-US" altLang="en-US" sz="2800" dirty="0"/>
          </a:p>
        </p:txBody>
      </p:sp>
      <p:pic>
        <p:nvPicPr>
          <p:cNvPr id="7065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44638" y="1344613"/>
            <a:ext cx="6049962" cy="461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p:cNvSpPr>
            <a:spLocks noGrp="1" noChangeArrowheads="1"/>
          </p:cNvSpPr>
          <p:nvPr>
            <p:ph type="title"/>
          </p:nvPr>
        </p:nvSpPr>
        <p:spPr>
          <a:xfrm>
            <a:off x="675236" y="247880"/>
            <a:ext cx="7908925" cy="576262"/>
          </a:xfrm>
        </p:spPr>
        <p:txBody>
          <a:bodyPr/>
          <a:lstStyle/>
          <a:p>
            <a:pPr eaLnBrk="1" hangingPunct="1"/>
            <a:r>
              <a:rPr lang="en-US" altLang="en-US" dirty="0"/>
              <a:t>Power Management能源管理</a:t>
            </a:r>
            <a:endParaRPr lang="en-US" altLang="en-US" dirty="0"/>
          </a:p>
        </p:txBody>
      </p:sp>
      <p:sp>
        <p:nvSpPr>
          <p:cNvPr id="72706" name="Rectangle 3"/>
          <p:cNvSpPr>
            <a:spLocks noGrp="1" noChangeArrowheads="1"/>
          </p:cNvSpPr>
          <p:nvPr>
            <p:ph type="body" idx="1"/>
          </p:nvPr>
        </p:nvSpPr>
        <p:spPr>
          <a:xfrm>
            <a:off x="860425" y="943928"/>
            <a:ext cx="7110413" cy="4530725"/>
          </a:xfrm>
        </p:spPr>
        <p:txBody>
          <a:bodyPr/>
          <a:lstStyle/>
          <a:p>
            <a:r>
              <a:rPr lang="en-US" altLang="en-US" sz="2100"/>
              <a:t>Not strictly domain of I/O, but much is I/O related.不是严格的 I/O 域，但很多都与 I/O 相关。</a:t>
            </a:r>
            <a:endParaRPr lang="en-US" altLang="en-US" sz="2100"/>
          </a:p>
          <a:p>
            <a:r>
              <a:rPr lang="en-US" altLang="en-US" sz="2100"/>
              <a:t>Computers and devices use electricity, generate heat, frequently require cooling.计算机和设备使用电力，产生热量，经常需要冷却</a:t>
            </a:r>
            <a:endParaRPr lang="en-US" altLang="en-US" sz="2100"/>
          </a:p>
          <a:p>
            <a:r>
              <a:rPr lang="en-US" altLang="en-US" sz="2100"/>
              <a:t>OSes can help manage and improve use.操作系统可以帮助管理和改进使用。</a:t>
            </a:r>
            <a:endParaRPr lang="en-US" altLang="en-US" sz="2100"/>
          </a:p>
          <a:p>
            <a:pPr lvl="1"/>
            <a:r>
              <a:rPr lang="en-US" altLang="en-US" sz="2100"/>
              <a:t>Cloud computing environments move virtual machines between servers.云计算环境在服务器之间移动虚拟机。</a:t>
            </a:r>
            <a:endParaRPr lang="en-US" altLang="en-US" sz="2100"/>
          </a:p>
          <a:p>
            <a:pPr lvl="2"/>
            <a:r>
              <a:rPr lang="en-US" altLang="en-US" sz="2100"/>
              <a:t>Can end up evacuating whole systems and shutting them down.最终可能会疏散整个系统并关闭它们。</a:t>
            </a:r>
            <a:endParaRPr lang="en-US" altLang="en-US" sz="2100"/>
          </a:p>
          <a:p>
            <a:r>
              <a:rPr lang="en-US" altLang="en-US" sz="2100"/>
              <a:t>Mobile computing has power management as first class OS aspect.移动计算将电源管理作为第一类方面。</a:t>
            </a:r>
            <a:endParaRPr lang="en-US" altLang="en-US" sz="2100"/>
          </a:p>
          <a:p>
            <a:pPr lvl="2"/>
            <a:endParaRPr lang="en-US" altLang="en-US" sz="21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ChangeArrowheads="1"/>
          </p:cNvSpPr>
          <p:nvPr>
            <p:ph type="title"/>
          </p:nvPr>
        </p:nvSpPr>
        <p:spPr>
          <a:xfrm>
            <a:off x="656576" y="247880"/>
            <a:ext cx="7908925" cy="576262"/>
          </a:xfrm>
        </p:spPr>
        <p:txBody>
          <a:bodyPr/>
          <a:lstStyle/>
          <a:p>
            <a:pPr eaLnBrk="1" hangingPunct="1"/>
            <a:r>
              <a:rPr lang="en-US" altLang="en-US" dirty="0"/>
              <a:t>Power Management (Cont.)</a:t>
            </a:r>
            <a:endParaRPr lang="en-US" altLang="en-US" dirty="0"/>
          </a:p>
        </p:txBody>
      </p:sp>
      <p:sp>
        <p:nvSpPr>
          <p:cNvPr id="74754" name="Rectangle 3"/>
          <p:cNvSpPr>
            <a:spLocks noGrp="1" noChangeArrowheads="1"/>
          </p:cNvSpPr>
          <p:nvPr>
            <p:ph type="body" idx="1"/>
          </p:nvPr>
        </p:nvSpPr>
        <p:spPr>
          <a:xfrm>
            <a:off x="831850" y="1065213"/>
            <a:ext cx="7694613" cy="4530725"/>
          </a:xfrm>
        </p:spPr>
        <p:txBody>
          <a:bodyPr/>
          <a:lstStyle/>
          <a:p>
            <a:r>
              <a:rPr lang="en-US" altLang="en-US" sz="2000" dirty="0"/>
              <a:t>For example, Android implements.例如，Android 实现。</a:t>
            </a:r>
            <a:endParaRPr lang="en-US" altLang="en-US" sz="2000" dirty="0"/>
          </a:p>
          <a:p>
            <a:pPr lvl="1"/>
            <a:r>
              <a:rPr lang="en-US" altLang="en-US" sz="2000" dirty="0"/>
              <a:t>Component-level power management.组件级电源管理。</a:t>
            </a:r>
            <a:endParaRPr lang="en-US" altLang="en-US" sz="2000" dirty="0"/>
          </a:p>
          <a:p>
            <a:pPr lvl="2"/>
            <a:r>
              <a:rPr lang="en-US" altLang="en-US" sz="2000" dirty="0"/>
              <a:t>Understands relationship between components.了解组件之间的关系。</a:t>
            </a:r>
            <a:endParaRPr lang="en-US" altLang="en-US" sz="2000" dirty="0"/>
          </a:p>
          <a:p>
            <a:pPr lvl="2"/>
            <a:r>
              <a:rPr lang="en-US" altLang="en-US" sz="2000" dirty="0"/>
              <a:t>Build device tree representing physical device topology.构建代表物理设备拓扑的设备树。</a:t>
            </a:r>
            <a:endParaRPr lang="en-US" altLang="en-US" sz="2000" dirty="0"/>
          </a:p>
          <a:p>
            <a:pPr lvl="2"/>
            <a:r>
              <a:rPr lang="en-US" altLang="en-US" sz="2000" dirty="0"/>
              <a:t>System bus -&gt; I/O subsystem -&gt; {flash, USB storage}.系统总线 -&gt; I/O 子系统 -&gt; {</a:t>
            </a:r>
            <a:r>
              <a:rPr lang="zh-CN" altLang="en-US" sz="2000" dirty="0">
                <a:ea typeface="宋体" panose="02010600030101010101" pitchFamily="2" charset="-122"/>
              </a:rPr>
              <a:t>闪存</a:t>
            </a:r>
            <a:r>
              <a:rPr lang="en-US" altLang="en-US" sz="2000" dirty="0"/>
              <a:t>, USB存储}。</a:t>
            </a:r>
            <a:endParaRPr lang="en-US" altLang="en-US" sz="2000" dirty="0"/>
          </a:p>
          <a:p>
            <a:pPr lvl="2"/>
            <a:r>
              <a:rPr lang="en-US" altLang="en-US" sz="2000" dirty="0"/>
              <a:t>Device driver tracks state of device, whether in use.设备驱动程序跟踪设备的状态，是否正在使用。</a:t>
            </a:r>
            <a:endParaRPr lang="en-US" altLang="en-US" sz="2000" dirty="0"/>
          </a:p>
          <a:p>
            <a:pPr lvl="2"/>
            <a:r>
              <a:rPr lang="en-US" altLang="en-US" sz="2000" dirty="0"/>
              <a:t>Unused component – turn it off.未使用的组件 - 将其关闭。</a:t>
            </a:r>
            <a:endParaRPr lang="en-US" altLang="en-US" sz="2000" dirty="0"/>
          </a:p>
          <a:p>
            <a:pPr lvl="2"/>
            <a:r>
              <a:rPr lang="en-US" altLang="en-US" sz="2000" dirty="0"/>
              <a:t>All devices in tree branch unused – turn off branch.树分支中的所有设备未使用 - 关闭分支。</a:t>
            </a:r>
            <a:endParaRPr lang="en-US" altLang="en-US" dirty="0"/>
          </a:p>
          <a:p>
            <a:pPr marL="857250" lvl="2" indent="0">
              <a:buNone/>
            </a:pPr>
            <a:endParaRPr lang="en-US"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itle 1"/>
          <p:cNvSpPr>
            <a:spLocks noGrp="1" noChangeArrowheads="1"/>
          </p:cNvSpPr>
          <p:nvPr>
            <p:ph type="title"/>
          </p:nvPr>
        </p:nvSpPr>
        <p:spPr>
          <a:xfrm>
            <a:off x="457200" y="238972"/>
            <a:ext cx="8229600" cy="576263"/>
          </a:xfrm>
        </p:spPr>
        <p:txBody>
          <a:bodyPr/>
          <a:lstStyle/>
          <a:p>
            <a:r>
              <a:rPr lang="en-US" altLang="en-US" dirty="0"/>
              <a:t>Overview</a:t>
            </a:r>
            <a:endParaRPr lang="en-US" altLang="en-US" dirty="0"/>
          </a:p>
        </p:txBody>
      </p:sp>
      <p:sp>
        <p:nvSpPr>
          <p:cNvPr id="11266" name="Content Placeholder 2"/>
          <p:cNvSpPr>
            <a:spLocks noGrp="1" noChangeArrowheads="1"/>
          </p:cNvSpPr>
          <p:nvPr>
            <p:ph idx="1"/>
          </p:nvPr>
        </p:nvSpPr>
        <p:spPr>
          <a:xfrm>
            <a:off x="843597" y="890905"/>
            <a:ext cx="7754095" cy="4530725"/>
          </a:xfrm>
        </p:spPr>
        <p:txBody>
          <a:bodyPr/>
          <a:lstStyle/>
          <a:p>
            <a:r>
              <a:rPr lang="en-US" altLang="en-US" sz="2000" dirty="0">
                <a:latin typeface="+mn-ea"/>
                <a:ea typeface="+mn-ea"/>
                <a:cs typeface="+mn-ea"/>
              </a:rPr>
              <a:t>I/O management is a major component of operating system design and operation.I/O 管理是操作系统设计和操作的主要组成部分。</a:t>
            </a:r>
            <a:endParaRPr lang="en-US" altLang="en-US" sz="2000" dirty="0">
              <a:latin typeface="+mn-ea"/>
              <a:ea typeface="+mn-ea"/>
              <a:cs typeface="+mn-ea"/>
            </a:endParaRPr>
          </a:p>
          <a:p>
            <a:pPr lvl="1"/>
            <a:r>
              <a:rPr lang="en-US" altLang="en-US" sz="2000" dirty="0">
                <a:latin typeface="+mn-ea"/>
                <a:ea typeface="+mn-ea"/>
                <a:cs typeface="+mn-ea"/>
              </a:rPr>
              <a:t>Important aspect of computer operation.计算机操作的重要方面。</a:t>
            </a:r>
            <a:endParaRPr lang="en-US" altLang="en-US" sz="2000" dirty="0">
              <a:latin typeface="+mn-ea"/>
              <a:ea typeface="+mn-ea"/>
              <a:cs typeface="+mn-ea"/>
            </a:endParaRPr>
          </a:p>
          <a:p>
            <a:pPr lvl="1"/>
            <a:r>
              <a:rPr lang="en-US" altLang="en-US" sz="2000" dirty="0">
                <a:latin typeface="+mn-ea"/>
                <a:ea typeface="+mn-ea"/>
                <a:cs typeface="+mn-ea"/>
              </a:rPr>
              <a:t>I/O devices vary greatly.I/O 设备差异很大。</a:t>
            </a:r>
            <a:endParaRPr lang="en-US" altLang="en-US" sz="2000" dirty="0">
              <a:latin typeface="+mn-ea"/>
              <a:ea typeface="+mn-ea"/>
              <a:cs typeface="+mn-ea"/>
            </a:endParaRPr>
          </a:p>
          <a:p>
            <a:pPr lvl="1"/>
            <a:r>
              <a:rPr lang="en-US" altLang="en-US" sz="2000" dirty="0">
                <a:latin typeface="+mn-ea"/>
                <a:ea typeface="+mn-ea"/>
                <a:cs typeface="+mn-ea"/>
              </a:rPr>
              <a:t>Various methods to control them.控制它们的各种方法。</a:t>
            </a:r>
            <a:endParaRPr lang="en-US" altLang="en-US" sz="2000" dirty="0">
              <a:latin typeface="+mn-ea"/>
              <a:ea typeface="+mn-ea"/>
              <a:cs typeface="+mn-ea"/>
            </a:endParaRPr>
          </a:p>
          <a:p>
            <a:pPr lvl="1"/>
            <a:r>
              <a:rPr lang="en-US" altLang="en-US" sz="2000" dirty="0">
                <a:latin typeface="+mn-ea"/>
                <a:ea typeface="+mn-ea"/>
                <a:cs typeface="+mn-ea"/>
              </a:rPr>
              <a:t>Performance management. 绩效管理。</a:t>
            </a:r>
            <a:endParaRPr lang="en-US" altLang="en-US" sz="2000" dirty="0">
              <a:latin typeface="+mn-ea"/>
              <a:ea typeface="+mn-ea"/>
              <a:cs typeface="+mn-ea"/>
            </a:endParaRPr>
          </a:p>
          <a:p>
            <a:pPr lvl="1"/>
            <a:r>
              <a:rPr lang="en-US" altLang="en-US" sz="2000" dirty="0">
                <a:latin typeface="+mn-ea"/>
                <a:ea typeface="+mn-ea"/>
                <a:cs typeface="+mn-ea"/>
              </a:rPr>
              <a:t>New types of devices frequent.新型设备频繁出现。</a:t>
            </a:r>
            <a:endParaRPr lang="en-US" altLang="en-US" sz="2000" dirty="0">
              <a:latin typeface="+mn-ea"/>
              <a:ea typeface="+mn-ea"/>
              <a:cs typeface="+mn-ea"/>
            </a:endParaRPr>
          </a:p>
          <a:p>
            <a:r>
              <a:rPr lang="en-US" altLang="en-US" sz="2000" dirty="0">
                <a:latin typeface="+mn-ea"/>
                <a:ea typeface="+mn-ea"/>
                <a:cs typeface="+mn-ea"/>
              </a:rPr>
              <a:t>Ports, busses, device controllers connect to various devices.端口、总线、设备控制器连接到各种设备。</a:t>
            </a:r>
            <a:endParaRPr lang="en-US" altLang="en-US" sz="2000" dirty="0">
              <a:latin typeface="+mn-ea"/>
              <a:ea typeface="+mn-ea"/>
              <a:cs typeface="+mn-ea"/>
            </a:endParaRPr>
          </a:p>
          <a:p>
            <a:r>
              <a:rPr lang="en-US" altLang="en-US" sz="2000" b="1" dirty="0">
                <a:solidFill>
                  <a:srgbClr val="006699"/>
                </a:solidFill>
                <a:latin typeface="+mn-ea"/>
                <a:ea typeface="+mn-ea"/>
                <a:cs typeface="+mn-ea"/>
              </a:rPr>
              <a:t>Device</a:t>
            </a:r>
            <a:r>
              <a:rPr lang="en-US" altLang="en-US" sz="2000" b="1" dirty="0">
                <a:solidFill>
                  <a:srgbClr val="3366FF"/>
                </a:solidFill>
                <a:latin typeface="+mn-ea"/>
                <a:ea typeface="+mn-ea"/>
                <a:cs typeface="+mn-ea"/>
              </a:rPr>
              <a:t> </a:t>
            </a:r>
            <a:r>
              <a:rPr lang="en-US" altLang="en-US" sz="2000" b="1" dirty="0">
                <a:solidFill>
                  <a:srgbClr val="006699"/>
                </a:solidFill>
                <a:latin typeface="+mn-ea"/>
                <a:ea typeface="+mn-ea"/>
                <a:cs typeface="+mn-ea"/>
              </a:rPr>
              <a:t>drivers</a:t>
            </a:r>
            <a:r>
              <a:rPr lang="en-US" altLang="en-US" sz="2000" b="1" dirty="0">
                <a:solidFill>
                  <a:srgbClr val="3366FF"/>
                </a:solidFill>
                <a:latin typeface="+mn-ea"/>
                <a:ea typeface="+mn-ea"/>
                <a:cs typeface="+mn-ea"/>
              </a:rPr>
              <a:t> </a:t>
            </a:r>
            <a:r>
              <a:rPr lang="en-US" altLang="en-US" sz="2000" dirty="0">
                <a:latin typeface="+mn-ea"/>
                <a:ea typeface="+mn-ea"/>
                <a:cs typeface="+mn-ea"/>
              </a:rPr>
              <a:t>encapsulate device details.设备驱动程序封装设备详细信息。</a:t>
            </a:r>
            <a:endParaRPr lang="en-US" altLang="en-US" sz="2000" dirty="0">
              <a:latin typeface="+mn-ea"/>
              <a:ea typeface="+mn-ea"/>
              <a:cs typeface="+mn-ea"/>
            </a:endParaRPr>
          </a:p>
          <a:p>
            <a:pPr lvl="1"/>
            <a:r>
              <a:rPr lang="en-US" altLang="en-US" sz="2000" dirty="0">
                <a:latin typeface="+mn-ea"/>
                <a:ea typeface="+mn-ea"/>
                <a:cs typeface="+mn-ea"/>
              </a:rPr>
              <a:t>Present uniform device-access interface to I/O subsystem.为 I/O 子系统提供统一的设备访问接口。</a:t>
            </a:r>
            <a:endParaRPr lang="en-US" altLang="en-US" dirty="0"/>
          </a:p>
          <a:p>
            <a:pPr lvl="1"/>
            <a:endParaRPr lang="en-US" altLang="en-US" dirty="0"/>
          </a:p>
          <a:p>
            <a:pPr lvl="1"/>
            <a:endParaRPr lang="en-US" altLang="en-US" dirty="0"/>
          </a:p>
          <a:p>
            <a:pPr lvl="1">
              <a:buFont typeface="Monotype Sorts" pitchFamily="-84" charset="2"/>
              <a:buNone/>
            </a:pPr>
            <a:endParaRPr lang="en-US"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ChangeArrowheads="1"/>
          </p:cNvSpPr>
          <p:nvPr>
            <p:ph type="title"/>
          </p:nvPr>
        </p:nvSpPr>
        <p:spPr>
          <a:xfrm>
            <a:off x="656576" y="247880"/>
            <a:ext cx="7908925" cy="576262"/>
          </a:xfrm>
        </p:spPr>
        <p:txBody>
          <a:bodyPr/>
          <a:lstStyle/>
          <a:p>
            <a:pPr eaLnBrk="1" hangingPunct="1"/>
            <a:r>
              <a:rPr lang="en-US" altLang="en-US" dirty="0"/>
              <a:t>Power Management (Cont.)</a:t>
            </a:r>
            <a:endParaRPr lang="en-US" altLang="en-US" dirty="0"/>
          </a:p>
        </p:txBody>
      </p:sp>
      <p:sp>
        <p:nvSpPr>
          <p:cNvPr id="74754" name="Rectangle 3"/>
          <p:cNvSpPr>
            <a:spLocks noGrp="1" noChangeArrowheads="1"/>
          </p:cNvSpPr>
          <p:nvPr>
            <p:ph type="body" idx="1"/>
          </p:nvPr>
        </p:nvSpPr>
        <p:spPr>
          <a:xfrm>
            <a:off x="724535" y="889953"/>
            <a:ext cx="7694613" cy="4530725"/>
          </a:xfrm>
        </p:spPr>
        <p:txBody>
          <a:bodyPr/>
          <a:lstStyle/>
          <a:p>
            <a:r>
              <a:rPr lang="en-US" altLang="en-US" sz="1900" dirty="0"/>
              <a:t>For example, Android implements (Cont.).例如，Android 实现（续）。</a:t>
            </a:r>
            <a:endParaRPr lang="en-US" altLang="en-US" sz="1900" dirty="0"/>
          </a:p>
          <a:p>
            <a:pPr lvl="1"/>
            <a:r>
              <a:rPr lang="en-US" altLang="en-US" sz="1900" dirty="0"/>
              <a:t>Wake locks – like other locks but prevent sleep of device when lock is held.唤醒锁 - 与其他锁一样，但在持有锁时会阻止设备休眠。</a:t>
            </a:r>
            <a:endParaRPr lang="en-US" altLang="en-US" sz="1900" dirty="0"/>
          </a:p>
          <a:p>
            <a:pPr lvl="1"/>
            <a:r>
              <a:rPr lang="en-US" altLang="en-US" sz="1900" dirty="0"/>
              <a:t>Power collapse – put a device into very deep sleep.电源崩溃——让设备进入深度睡眠。</a:t>
            </a:r>
            <a:endParaRPr lang="en-US" altLang="en-US" sz="1900" dirty="0"/>
          </a:p>
          <a:p>
            <a:pPr lvl="2"/>
            <a:r>
              <a:rPr lang="en-US" altLang="en-US" sz="1900" dirty="0"/>
              <a:t>Marginal power use.边际电力使用。</a:t>
            </a:r>
            <a:endParaRPr lang="en-US" altLang="en-US" sz="1900" dirty="0"/>
          </a:p>
          <a:p>
            <a:pPr lvl="2"/>
            <a:r>
              <a:rPr lang="en-US" altLang="en-US" sz="1900" dirty="0"/>
              <a:t>Only awake enough to respond to external stimuli (button press, incoming call).只有足够清醒才能对外部刺激做出反应（按下按钮、来电）。</a:t>
            </a:r>
            <a:endParaRPr lang="en-US" altLang="en-US" sz="1900" dirty="0"/>
          </a:p>
          <a:p>
            <a:r>
              <a:rPr lang="en-US" altLang="en-US" sz="1900" dirty="0"/>
              <a:t>Modern systems use </a:t>
            </a:r>
            <a:r>
              <a:rPr lang="en-US" altLang="en-US" sz="1900" b="1" dirty="0">
                <a:solidFill>
                  <a:srgbClr val="006699"/>
                </a:solidFill>
                <a:latin typeface="+mj-lt"/>
              </a:rPr>
              <a:t>advanced</a:t>
            </a:r>
            <a:r>
              <a:rPr lang="en-US" altLang="en-US" sz="1900" b="1" dirty="0">
                <a:solidFill>
                  <a:srgbClr val="3366FF"/>
                </a:solidFill>
              </a:rPr>
              <a:t> </a:t>
            </a:r>
            <a:r>
              <a:rPr lang="en-US" altLang="en-US" sz="1900" b="1" dirty="0">
                <a:solidFill>
                  <a:srgbClr val="006699"/>
                </a:solidFill>
                <a:latin typeface="+mj-lt"/>
              </a:rPr>
              <a:t>configuration</a:t>
            </a:r>
            <a:r>
              <a:rPr lang="en-US" altLang="en-US" sz="1900" b="1" dirty="0">
                <a:solidFill>
                  <a:srgbClr val="3366FF"/>
                </a:solidFill>
              </a:rPr>
              <a:t> </a:t>
            </a:r>
            <a:r>
              <a:rPr lang="en-US" altLang="en-US" sz="1900" b="1" dirty="0">
                <a:solidFill>
                  <a:srgbClr val="006699"/>
                </a:solidFill>
                <a:latin typeface="+mj-lt"/>
              </a:rPr>
              <a:t>and</a:t>
            </a:r>
            <a:r>
              <a:rPr lang="en-US" altLang="en-US" sz="1900" b="1" dirty="0">
                <a:solidFill>
                  <a:srgbClr val="3366FF"/>
                </a:solidFill>
              </a:rPr>
              <a:t> </a:t>
            </a:r>
            <a:r>
              <a:rPr lang="en-US" altLang="en-US" sz="1900" b="1" dirty="0">
                <a:solidFill>
                  <a:srgbClr val="006699"/>
                </a:solidFill>
                <a:latin typeface="+mj-lt"/>
              </a:rPr>
              <a:t>power</a:t>
            </a:r>
            <a:r>
              <a:rPr lang="en-US" altLang="en-US" sz="1900" b="1" dirty="0">
                <a:solidFill>
                  <a:srgbClr val="3366FF"/>
                </a:solidFill>
              </a:rPr>
              <a:t> </a:t>
            </a:r>
            <a:r>
              <a:rPr lang="en-US" altLang="en-US" sz="1900" b="1" dirty="0">
                <a:solidFill>
                  <a:srgbClr val="006699"/>
                </a:solidFill>
                <a:latin typeface="+mj-lt"/>
              </a:rPr>
              <a:t>interface</a:t>
            </a:r>
            <a:r>
              <a:rPr lang="en-US" altLang="en-US" sz="1900" b="1" dirty="0">
                <a:solidFill>
                  <a:srgbClr val="3366FF"/>
                </a:solidFill>
              </a:rPr>
              <a:t> </a:t>
            </a:r>
            <a:r>
              <a:rPr lang="en-US" altLang="en-US" sz="1900" dirty="0"/>
              <a:t>(</a:t>
            </a:r>
            <a:r>
              <a:rPr lang="en-US" altLang="en-US" sz="1900" b="1" dirty="0">
                <a:solidFill>
                  <a:srgbClr val="006699"/>
                </a:solidFill>
                <a:latin typeface="+mj-lt"/>
              </a:rPr>
              <a:t>ACPI</a:t>
            </a:r>
            <a:r>
              <a:rPr lang="en-US" altLang="en-US" sz="1900" dirty="0"/>
              <a:t>) firmware providing code that runs as routines called by kernel for device discovery, management, error and power management.现代系统使用高级配置和电源接口 (ACPI) 固件提供的代码作为内核调用的例程运行，用于设备发现、管理、错误和电源管理。</a:t>
            </a:r>
            <a:endParaRPr lang="en-US" altLang="en-US" sz="19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p:cNvSpPr>
            <a:spLocks noGrp="1" noChangeArrowheads="1"/>
          </p:cNvSpPr>
          <p:nvPr>
            <p:ph type="title"/>
          </p:nvPr>
        </p:nvSpPr>
        <p:spPr>
          <a:xfrm>
            <a:off x="684568" y="238549"/>
            <a:ext cx="7908925" cy="576262"/>
          </a:xfrm>
        </p:spPr>
        <p:txBody>
          <a:bodyPr/>
          <a:lstStyle/>
          <a:p>
            <a:pPr eaLnBrk="1" hangingPunct="1"/>
            <a:r>
              <a:rPr lang="en-US" altLang="en-US" sz="2500" dirty="0"/>
              <a:t>Kernel I/O Subsystem Summary内核I/O子系统总结</a:t>
            </a:r>
            <a:endParaRPr lang="en-US" altLang="en-US" sz="2500" dirty="0"/>
          </a:p>
        </p:txBody>
      </p:sp>
      <p:sp>
        <p:nvSpPr>
          <p:cNvPr id="76802" name="Rectangle 3"/>
          <p:cNvSpPr>
            <a:spLocks noGrp="1" noChangeArrowheads="1"/>
          </p:cNvSpPr>
          <p:nvPr>
            <p:ph type="body" idx="1"/>
          </p:nvPr>
        </p:nvSpPr>
        <p:spPr>
          <a:xfrm>
            <a:off x="831850" y="1065213"/>
            <a:ext cx="7694613" cy="4530725"/>
          </a:xfrm>
        </p:spPr>
        <p:txBody>
          <a:bodyPr/>
          <a:lstStyle/>
          <a:p>
            <a:r>
              <a:rPr lang="en-US" altLang="en-US" sz="1500" dirty="0"/>
              <a:t>In summary, the I/O subsystem coordinates an extensive collection of services that are available to applications and to other parts of the kernel.总之，I/O 子系统协调可用于应用程序和内核其他部分的大量服务。</a:t>
            </a:r>
            <a:endParaRPr lang="en-US" altLang="en-US" sz="1500" dirty="0"/>
          </a:p>
          <a:p>
            <a:pPr lvl="1"/>
            <a:r>
              <a:rPr lang="en-US" altLang="en-US" sz="1500" dirty="0"/>
              <a:t>Management of the name space for files and devices.管理文件和设备的命名空间。</a:t>
            </a:r>
            <a:endParaRPr lang="en-US" altLang="en-US" sz="1500" dirty="0"/>
          </a:p>
          <a:p>
            <a:pPr lvl="1"/>
            <a:r>
              <a:rPr lang="en-US" altLang="en-US" sz="1500" dirty="0"/>
              <a:t>Access control to files and devices.对文件和设备的访问控制。</a:t>
            </a:r>
            <a:endParaRPr lang="en-US" altLang="en-US" sz="1500" dirty="0"/>
          </a:p>
          <a:p>
            <a:pPr lvl="1"/>
            <a:r>
              <a:rPr lang="en-US" altLang="en-US" sz="1500" dirty="0"/>
              <a:t>Operation control (for example, a modem cannot seek()).操作控制（例如，调制解调器不能seek()）。</a:t>
            </a:r>
            <a:endParaRPr lang="en-US" altLang="en-US" sz="1500" dirty="0"/>
          </a:p>
          <a:p>
            <a:pPr lvl="1"/>
            <a:r>
              <a:rPr lang="en-US" altLang="en-US" sz="1500" dirty="0"/>
              <a:t>File-system space allocation.文件系统空间分配。</a:t>
            </a:r>
            <a:endParaRPr lang="en-US" altLang="en-US" sz="1500" dirty="0"/>
          </a:p>
          <a:p>
            <a:pPr lvl="1"/>
            <a:r>
              <a:rPr lang="en-US" altLang="en-US" sz="1500" dirty="0"/>
              <a:t>Device allocation.设备分配。</a:t>
            </a:r>
            <a:endParaRPr lang="en-US" altLang="en-US" sz="1500" dirty="0"/>
          </a:p>
          <a:p>
            <a:pPr lvl="1"/>
            <a:r>
              <a:rPr lang="en-US" altLang="en-US" sz="1500" dirty="0"/>
              <a:t>Buffering, caching, and spooling.缓冲、缓存和假脱机。</a:t>
            </a:r>
            <a:endParaRPr lang="en-US" altLang="en-US" sz="1500" dirty="0"/>
          </a:p>
          <a:p>
            <a:pPr lvl="1"/>
            <a:r>
              <a:rPr lang="en-US" altLang="en-US" sz="1500" dirty="0"/>
              <a:t>I/O scheduling. I/O调度。</a:t>
            </a:r>
            <a:endParaRPr lang="en-US" altLang="en-US" sz="1500" dirty="0"/>
          </a:p>
          <a:p>
            <a:pPr lvl="1"/>
            <a:r>
              <a:rPr lang="en-US" altLang="en-US" sz="1500" dirty="0"/>
              <a:t>Device-status monitoring, error handling, and failure recovery.设备状态监控、错误处理和故障恢复。</a:t>
            </a:r>
            <a:endParaRPr lang="en-US" altLang="en-US" sz="1500" dirty="0"/>
          </a:p>
          <a:p>
            <a:pPr lvl="1"/>
            <a:r>
              <a:rPr lang="en-US" altLang="en-US" sz="1500" dirty="0"/>
              <a:t>Device-driver configuration and initialization.设备驱动程序配置和初始化。</a:t>
            </a:r>
            <a:endParaRPr lang="en-US" altLang="en-US" sz="1500" dirty="0"/>
          </a:p>
          <a:p>
            <a:pPr lvl="1"/>
            <a:r>
              <a:rPr lang="en-US" altLang="en-US" sz="1500" dirty="0"/>
              <a:t>Power management of I/O devices. I/O设备的电源管理。</a:t>
            </a:r>
            <a:endParaRPr lang="en-US" altLang="en-US" sz="1500" dirty="0"/>
          </a:p>
          <a:p>
            <a:r>
              <a:rPr lang="en-US" altLang="en-US" sz="1500" dirty="0"/>
              <a:t>The upper levels of the I/O subsystem access devices via the uniform interface provided by the device drivers. I/O子系统的上层通过设备驱动程序提供的统一接口访问设备。</a:t>
            </a:r>
            <a:endParaRPr lang="en-US" altLang="en-US" sz="15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p:cNvSpPr>
            <a:spLocks noGrp="1" noChangeArrowheads="1"/>
          </p:cNvSpPr>
          <p:nvPr>
            <p:ph type="title"/>
          </p:nvPr>
        </p:nvSpPr>
        <p:spPr>
          <a:xfrm>
            <a:off x="1375374" y="175049"/>
            <a:ext cx="7662863" cy="576262"/>
          </a:xfrm>
        </p:spPr>
        <p:txBody>
          <a:bodyPr/>
          <a:lstStyle/>
          <a:p>
            <a:pPr eaLnBrk="1" hangingPunct="1"/>
            <a:r>
              <a:rPr lang="en-US" altLang="en-US" sz="2000" dirty="0"/>
              <a:t>Transforming I/O Requests to Hardware Operations将I/O请求转换为硬件操作</a:t>
            </a:r>
            <a:endParaRPr lang="en-US" altLang="en-US" sz="2000" dirty="0"/>
          </a:p>
        </p:txBody>
      </p:sp>
      <p:sp>
        <p:nvSpPr>
          <p:cNvPr id="78850" name="Rectangle 3"/>
          <p:cNvSpPr>
            <a:spLocks noGrp="1" noChangeArrowheads="1"/>
          </p:cNvSpPr>
          <p:nvPr>
            <p:ph type="body" idx="1"/>
          </p:nvPr>
        </p:nvSpPr>
        <p:spPr>
          <a:xfrm>
            <a:off x="806450" y="1138238"/>
            <a:ext cx="6945313" cy="4530725"/>
          </a:xfrm>
        </p:spPr>
        <p:txBody>
          <a:bodyPr/>
          <a:lstStyle/>
          <a:p>
            <a:r>
              <a:rPr lang="en-US" altLang="en-US" sz="2400"/>
              <a:t>Consider reading a file from disk for a process:考虑从磁盘读取文件以进行进程：</a:t>
            </a:r>
            <a:endParaRPr lang="en-US" altLang="en-US" sz="2400"/>
          </a:p>
          <a:p>
            <a:pPr lvl="1"/>
            <a:r>
              <a:rPr lang="en-US" altLang="en-US" sz="2400"/>
              <a:t>Determine device holding file.确定设备保存文件。 </a:t>
            </a:r>
            <a:endParaRPr lang="en-US" altLang="en-US" sz="2400"/>
          </a:p>
          <a:p>
            <a:pPr lvl="1"/>
            <a:r>
              <a:rPr lang="en-US" altLang="en-US" sz="2400"/>
              <a:t>Translate name to device representation.将名称转换为设备表示。</a:t>
            </a:r>
            <a:endParaRPr lang="en-US" altLang="en-US" sz="2400"/>
          </a:p>
          <a:p>
            <a:pPr lvl="1"/>
            <a:r>
              <a:rPr lang="en-US" altLang="en-US" sz="2400"/>
              <a:t>Physically read data from disk into buffer.从磁盘物理读取数据到缓冲区。</a:t>
            </a:r>
            <a:endParaRPr lang="en-US" altLang="en-US" sz="2400"/>
          </a:p>
          <a:p>
            <a:pPr lvl="1"/>
            <a:r>
              <a:rPr lang="en-US" altLang="en-US" sz="2400"/>
              <a:t>Make data available to requesting process.使数据可用于请求过程。</a:t>
            </a:r>
            <a:endParaRPr lang="en-US" altLang="en-US" sz="2400"/>
          </a:p>
          <a:p>
            <a:pPr lvl="1"/>
            <a:r>
              <a:rPr lang="en-US" altLang="en-US" sz="2400"/>
              <a:t>Return control to process.将控制权归还给</a:t>
            </a:r>
            <a:r>
              <a:rPr lang="en-US" altLang="en-US" sz="2400">
                <a:sym typeface="+mn-ea"/>
              </a:rPr>
              <a:t>进</a:t>
            </a:r>
            <a:r>
              <a:rPr lang="en-US" altLang="en-US" sz="2400"/>
              <a:t>程。</a:t>
            </a:r>
            <a:endParaRPr lang="en-US" altLang="en-US" sz="24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p:cNvSpPr>
            <a:spLocks noGrp="1" noChangeArrowheads="1"/>
          </p:cNvSpPr>
          <p:nvPr>
            <p:ph type="title"/>
          </p:nvPr>
        </p:nvSpPr>
        <p:spPr>
          <a:xfrm>
            <a:off x="776222" y="230223"/>
            <a:ext cx="7761287" cy="576263"/>
          </a:xfrm>
        </p:spPr>
        <p:txBody>
          <a:bodyPr/>
          <a:lstStyle/>
          <a:p>
            <a:pPr eaLnBrk="1" hangingPunct="1"/>
            <a:r>
              <a:rPr lang="en-US" altLang="en-US" sz="2700" dirty="0"/>
              <a:t>Life Cycle of An I/O Request.I/O请求的生命周期</a:t>
            </a:r>
            <a:endParaRPr lang="en-US" altLang="en-US" sz="2700" dirty="0"/>
          </a:p>
        </p:txBody>
      </p:sp>
      <p:pic>
        <p:nvPicPr>
          <p:cNvPr id="8089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79550" y="1106488"/>
            <a:ext cx="6362700" cy="502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2"/>
          <p:cNvSpPr>
            <a:spLocks noGrp="1" noChangeArrowheads="1"/>
          </p:cNvSpPr>
          <p:nvPr>
            <p:ph type="title"/>
          </p:nvPr>
        </p:nvSpPr>
        <p:spPr>
          <a:xfrm>
            <a:off x="621230" y="235603"/>
            <a:ext cx="7888287" cy="576263"/>
          </a:xfrm>
        </p:spPr>
        <p:txBody>
          <a:bodyPr/>
          <a:lstStyle/>
          <a:p>
            <a:pPr eaLnBrk="1" hangingPunct="1"/>
            <a:r>
              <a:rPr lang="en-US" altLang="en-US" dirty="0"/>
              <a:t>STREAMS</a:t>
            </a:r>
            <a:endParaRPr lang="en-US" altLang="en-US" dirty="0"/>
          </a:p>
        </p:txBody>
      </p:sp>
      <p:sp>
        <p:nvSpPr>
          <p:cNvPr id="82946" name="Rectangle 3"/>
          <p:cNvSpPr>
            <a:spLocks noGrp="1" noChangeArrowheads="1"/>
          </p:cNvSpPr>
          <p:nvPr>
            <p:ph type="body" idx="1"/>
          </p:nvPr>
        </p:nvSpPr>
        <p:spPr>
          <a:xfrm>
            <a:off x="860425" y="937578"/>
            <a:ext cx="6864350" cy="4530725"/>
          </a:xfrm>
        </p:spPr>
        <p:txBody>
          <a:bodyPr/>
          <a:lstStyle/>
          <a:p>
            <a:r>
              <a:rPr lang="en-US" altLang="en-US" sz="1600" b="1" dirty="0">
                <a:solidFill>
                  <a:srgbClr val="006699"/>
                </a:solidFill>
                <a:ea typeface="微软雅黑" panose="020B0503020204020204" charset="-122"/>
                <a:cs typeface="微软雅黑" panose="020B0503020204020204" charset="-122"/>
              </a:rPr>
              <a:t>STREAM</a:t>
            </a:r>
            <a:r>
              <a:rPr lang="en-US" altLang="en-US" sz="1600" dirty="0">
                <a:ea typeface="微软雅黑" panose="020B0503020204020204" charset="-122"/>
                <a:cs typeface="微软雅黑" panose="020B0503020204020204" charset="-122"/>
              </a:rPr>
              <a:t> – a full-duplex communication channel between a user-level process and a device in Unix System V and beyond. </a:t>
            </a:r>
            <a:r>
              <a:rPr lang="en-US" altLang="en-US" sz="1600" b="1" dirty="0">
                <a:solidFill>
                  <a:srgbClr val="006699"/>
                </a:solidFill>
                <a:ea typeface="微软雅黑" panose="020B0503020204020204" charset="-122"/>
                <a:cs typeface="微软雅黑" panose="020B0503020204020204" charset="-122"/>
              </a:rPr>
              <a:t>STREAM</a:t>
            </a:r>
            <a:r>
              <a:rPr lang="en-US" altLang="en-US" sz="1600" dirty="0">
                <a:ea typeface="微软雅黑" panose="020B0503020204020204" charset="-122"/>
                <a:cs typeface="微软雅黑" panose="020B0503020204020204" charset="-122"/>
              </a:rPr>
              <a:t> – UnixSystem V 及更高版本中用户级进程和设备之间的全双工通信通道。</a:t>
            </a:r>
            <a:endParaRPr lang="en-US" altLang="en-US" sz="1600" dirty="0">
              <a:ea typeface="微软雅黑" panose="020B0503020204020204" charset="-122"/>
              <a:cs typeface="微软雅黑" panose="020B0503020204020204" charset="-122"/>
            </a:endParaRPr>
          </a:p>
          <a:p>
            <a:r>
              <a:rPr lang="en-US" altLang="en-US" sz="1600" dirty="0">
                <a:ea typeface="微软雅黑" panose="020B0503020204020204" charset="-122"/>
                <a:cs typeface="微软雅黑" panose="020B0503020204020204" charset="-122"/>
              </a:rPr>
              <a:t>A STREAM consists of:一个流包括：</a:t>
            </a:r>
            <a:endParaRPr lang="en-US" altLang="en-US" sz="1600" dirty="0">
              <a:ea typeface="微软雅黑" panose="020B0503020204020204" charset="-122"/>
              <a:cs typeface="微软雅黑" panose="020B0503020204020204" charset="-122"/>
            </a:endParaRPr>
          </a:p>
          <a:p>
            <a:pPr lvl="1"/>
            <a:r>
              <a:rPr lang="en-US" altLang="en-US" sz="1600" dirty="0">
                <a:ea typeface="微软雅黑" panose="020B0503020204020204" charset="-122"/>
                <a:cs typeface="微软雅黑" panose="020B0503020204020204" charset="-122"/>
              </a:rPr>
              <a:t>STREAM head interfaces with the user process.STREAM头与用户进程接口。</a:t>
            </a:r>
            <a:endParaRPr lang="en-US" altLang="en-US" sz="1600" dirty="0">
              <a:ea typeface="微软雅黑" panose="020B0503020204020204" charset="-122"/>
              <a:cs typeface="微软雅黑" panose="020B0503020204020204" charset="-122"/>
            </a:endParaRPr>
          </a:p>
          <a:p>
            <a:pPr lvl="1"/>
            <a:r>
              <a:rPr lang="en-US" altLang="en-US" sz="1600" dirty="0">
                <a:ea typeface="微软雅黑" panose="020B0503020204020204" charset="-122"/>
                <a:cs typeface="微软雅黑" panose="020B0503020204020204" charset="-122"/>
              </a:rPr>
              <a:t>driver end interfaces with the device.驱动端与设备接口。</a:t>
            </a:r>
            <a:endParaRPr lang="en-US" altLang="en-US" sz="1600" dirty="0">
              <a:ea typeface="微软雅黑" panose="020B0503020204020204" charset="-122"/>
              <a:cs typeface="微软雅黑" panose="020B0503020204020204" charset="-122"/>
            </a:endParaRPr>
          </a:p>
          <a:p>
            <a:pPr lvl="1"/>
            <a:r>
              <a:rPr lang="en-US" altLang="en-US" sz="1600" dirty="0">
                <a:ea typeface="微软雅黑" panose="020B0503020204020204" charset="-122"/>
                <a:cs typeface="微软雅黑" panose="020B0503020204020204" charset="-122"/>
              </a:rPr>
              <a:t>zero or more STREAM modules between them.它们之间有零个或多个 STREAM 模块。</a:t>
            </a:r>
            <a:endParaRPr lang="en-US" altLang="en-US" sz="1600" dirty="0">
              <a:ea typeface="微软雅黑" panose="020B0503020204020204" charset="-122"/>
              <a:cs typeface="微软雅黑" panose="020B0503020204020204" charset="-122"/>
            </a:endParaRPr>
          </a:p>
          <a:p>
            <a:r>
              <a:rPr lang="en-US" altLang="en-US" sz="1600" dirty="0">
                <a:ea typeface="微软雅黑" panose="020B0503020204020204" charset="-122"/>
                <a:cs typeface="微软雅黑" panose="020B0503020204020204" charset="-122"/>
              </a:rPr>
              <a:t>Each module contains a </a:t>
            </a:r>
            <a:r>
              <a:rPr lang="en-US" altLang="en-US" sz="1600" b="1" dirty="0">
                <a:solidFill>
                  <a:srgbClr val="006699"/>
                </a:solidFill>
                <a:ea typeface="微软雅黑" panose="020B0503020204020204" charset="-122"/>
                <a:cs typeface="微软雅黑" panose="020B0503020204020204" charset="-122"/>
              </a:rPr>
              <a:t>read</a:t>
            </a:r>
            <a:r>
              <a:rPr lang="en-US" altLang="en-US" sz="1600" b="1" dirty="0">
                <a:ea typeface="微软雅黑" panose="020B0503020204020204" charset="-122"/>
                <a:cs typeface="微软雅黑" panose="020B0503020204020204" charset="-122"/>
              </a:rPr>
              <a:t> </a:t>
            </a:r>
            <a:r>
              <a:rPr lang="en-US" altLang="en-US" sz="1600" b="1" dirty="0">
                <a:solidFill>
                  <a:srgbClr val="006699"/>
                </a:solidFill>
                <a:ea typeface="微软雅黑" panose="020B0503020204020204" charset="-122"/>
                <a:cs typeface="微软雅黑" panose="020B0503020204020204" charset="-122"/>
              </a:rPr>
              <a:t>queue</a:t>
            </a:r>
            <a:r>
              <a:rPr lang="en-US" altLang="en-US" sz="1600" dirty="0">
                <a:ea typeface="微软雅黑" panose="020B0503020204020204" charset="-122"/>
                <a:cs typeface="微软雅黑" panose="020B0503020204020204" charset="-122"/>
              </a:rPr>
              <a:t> and a </a:t>
            </a:r>
            <a:r>
              <a:rPr lang="en-US" altLang="en-US" sz="1600" b="1" dirty="0">
                <a:solidFill>
                  <a:srgbClr val="006699"/>
                </a:solidFill>
                <a:ea typeface="微软雅黑" panose="020B0503020204020204" charset="-122"/>
                <a:cs typeface="微软雅黑" panose="020B0503020204020204" charset="-122"/>
              </a:rPr>
              <a:t>write</a:t>
            </a:r>
            <a:r>
              <a:rPr lang="en-US" altLang="en-US" sz="1600" b="1" dirty="0">
                <a:solidFill>
                  <a:srgbClr val="3366FF"/>
                </a:solidFill>
                <a:ea typeface="微软雅黑" panose="020B0503020204020204" charset="-122"/>
                <a:cs typeface="微软雅黑" panose="020B0503020204020204" charset="-122"/>
              </a:rPr>
              <a:t> </a:t>
            </a:r>
            <a:r>
              <a:rPr lang="en-US" altLang="en-US" sz="1600" b="1" dirty="0">
                <a:solidFill>
                  <a:srgbClr val="006699"/>
                </a:solidFill>
                <a:ea typeface="微软雅黑" panose="020B0503020204020204" charset="-122"/>
                <a:cs typeface="微软雅黑" panose="020B0503020204020204" charset="-122"/>
              </a:rPr>
              <a:t>queue.</a:t>
            </a:r>
            <a:r>
              <a:rPr lang="en-US" altLang="en-US" sz="1600" dirty="0">
                <a:solidFill>
                  <a:schemeClr val="tx1"/>
                </a:solidFill>
                <a:ea typeface="微软雅黑" panose="020B0503020204020204" charset="-122"/>
                <a:cs typeface="微软雅黑" panose="020B0503020204020204" charset="-122"/>
              </a:rPr>
              <a:t>每个模块包含一个</a:t>
            </a:r>
            <a:r>
              <a:rPr lang="en-US" altLang="en-US" sz="1600" b="1" dirty="0">
                <a:solidFill>
                  <a:srgbClr val="006699"/>
                </a:solidFill>
                <a:ea typeface="微软雅黑" panose="020B0503020204020204" charset="-122"/>
                <a:cs typeface="微软雅黑" panose="020B0503020204020204" charset="-122"/>
              </a:rPr>
              <a:t>读队列</a:t>
            </a:r>
            <a:r>
              <a:rPr lang="en-US" altLang="en-US" sz="1600" dirty="0">
                <a:solidFill>
                  <a:schemeClr val="tx1"/>
                </a:solidFill>
                <a:ea typeface="微软雅黑" panose="020B0503020204020204" charset="-122"/>
                <a:cs typeface="微软雅黑" panose="020B0503020204020204" charset="-122"/>
              </a:rPr>
              <a:t>和一个</a:t>
            </a:r>
            <a:r>
              <a:rPr lang="en-US" altLang="en-US" sz="1600" b="1" dirty="0">
                <a:solidFill>
                  <a:srgbClr val="006699"/>
                </a:solidFill>
                <a:ea typeface="微软雅黑" panose="020B0503020204020204" charset="-122"/>
                <a:cs typeface="微软雅黑" panose="020B0503020204020204" charset="-122"/>
              </a:rPr>
              <a:t>写队列</a:t>
            </a:r>
            <a:r>
              <a:rPr lang="en-US" altLang="en-US" sz="1600" dirty="0">
                <a:solidFill>
                  <a:schemeClr val="tx1"/>
                </a:solidFill>
                <a:ea typeface="微软雅黑" panose="020B0503020204020204" charset="-122"/>
                <a:cs typeface="微软雅黑" panose="020B0503020204020204" charset="-122"/>
              </a:rPr>
              <a:t>。</a:t>
            </a:r>
            <a:endParaRPr lang="en-US" altLang="en-US" sz="1600" dirty="0">
              <a:ea typeface="微软雅黑" panose="020B0503020204020204" charset="-122"/>
              <a:cs typeface="微软雅黑" panose="020B0503020204020204" charset="-122"/>
            </a:endParaRPr>
          </a:p>
          <a:p>
            <a:r>
              <a:rPr lang="en-US" altLang="en-US" sz="1600" dirty="0">
                <a:ea typeface="微软雅黑" panose="020B0503020204020204" charset="-122"/>
                <a:cs typeface="微软雅黑" panose="020B0503020204020204" charset="-122"/>
              </a:rPr>
              <a:t>Message passing is used to communicate between queues.消息传递用于队列之间的通信。</a:t>
            </a:r>
            <a:endParaRPr lang="en-US" altLang="en-US" sz="1600" dirty="0">
              <a:ea typeface="微软雅黑" panose="020B0503020204020204" charset="-122"/>
              <a:cs typeface="微软雅黑" panose="020B0503020204020204" charset="-122"/>
            </a:endParaRPr>
          </a:p>
          <a:p>
            <a:pPr lvl="1"/>
            <a:r>
              <a:rPr lang="en-US" altLang="en-US" sz="1600" b="1" dirty="0">
                <a:solidFill>
                  <a:srgbClr val="006699"/>
                </a:solidFill>
                <a:ea typeface="微软雅黑" panose="020B0503020204020204" charset="-122"/>
                <a:cs typeface="微软雅黑" panose="020B0503020204020204" charset="-122"/>
              </a:rPr>
              <a:t>Flow</a:t>
            </a:r>
            <a:r>
              <a:rPr lang="en-US" altLang="en-US" sz="1600" b="1" dirty="0">
                <a:solidFill>
                  <a:srgbClr val="3366FF"/>
                </a:solidFill>
                <a:ea typeface="微软雅黑" panose="020B0503020204020204" charset="-122"/>
                <a:cs typeface="微软雅黑" panose="020B0503020204020204" charset="-122"/>
              </a:rPr>
              <a:t> </a:t>
            </a:r>
            <a:r>
              <a:rPr lang="en-US" altLang="en-US" sz="1600" b="1" dirty="0">
                <a:solidFill>
                  <a:srgbClr val="006699"/>
                </a:solidFill>
                <a:ea typeface="微软雅黑" panose="020B0503020204020204" charset="-122"/>
                <a:cs typeface="微软雅黑" panose="020B0503020204020204" charset="-122"/>
              </a:rPr>
              <a:t>control</a:t>
            </a:r>
            <a:r>
              <a:rPr lang="en-US" altLang="en-US" sz="1600" b="1" dirty="0">
                <a:solidFill>
                  <a:srgbClr val="3366FF"/>
                </a:solidFill>
                <a:ea typeface="微软雅黑" panose="020B0503020204020204" charset="-122"/>
                <a:cs typeface="微软雅黑" panose="020B0503020204020204" charset="-122"/>
              </a:rPr>
              <a:t> </a:t>
            </a:r>
            <a:r>
              <a:rPr lang="en-US" altLang="en-US" sz="1600" dirty="0">
                <a:ea typeface="微软雅黑" panose="020B0503020204020204" charset="-122"/>
                <a:cs typeface="微软雅黑" panose="020B0503020204020204" charset="-122"/>
              </a:rPr>
              <a:t>option to indicate available or busy.</a:t>
            </a:r>
            <a:r>
              <a:rPr lang="en-US" altLang="en-US" sz="1600" b="1" dirty="0">
                <a:solidFill>
                  <a:srgbClr val="006699"/>
                </a:solidFill>
                <a:ea typeface="微软雅黑" panose="020B0503020204020204" charset="-122"/>
                <a:cs typeface="微软雅黑" panose="020B0503020204020204" charset="-122"/>
              </a:rPr>
              <a:t>流控制</a:t>
            </a:r>
            <a:r>
              <a:rPr lang="en-US" altLang="en-US" sz="1600" dirty="0">
                <a:ea typeface="微软雅黑" panose="020B0503020204020204" charset="-122"/>
                <a:cs typeface="微软雅黑" panose="020B0503020204020204" charset="-122"/>
              </a:rPr>
              <a:t>选项指示可用或忙。</a:t>
            </a:r>
            <a:endParaRPr lang="en-US" altLang="en-US" sz="1600" dirty="0">
              <a:ea typeface="微软雅黑" panose="020B0503020204020204" charset="-122"/>
              <a:cs typeface="微软雅黑" panose="020B0503020204020204" charset="-122"/>
            </a:endParaRPr>
          </a:p>
          <a:p>
            <a:r>
              <a:rPr lang="en-US" altLang="en-US" sz="1600" dirty="0">
                <a:ea typeface="微软雅黑" panose="020B0503020204020204" charset="-122"/>
                <a:cs typeface="微软雅黑" panose="020B0503020204020204" charset="-122"/>
              </a:rPr>
              <a:t>Asynchronous internally, synchronous where user process communicates with stream head.内部异步，同步，用户进程与流头通信。</a:t>
            </a:r>
            <a:endParaRPr lang="en-US" altLang="en-US" sz="1600" dirty="0">
              <a:ea typeface="微软雅黑" panose="020B0503020204020204" charset="-122"/>
              <a:cs typeface="微软雅黑" panose="020B0503020204020204" charset="-122"/>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p:cNvSpPr>
            <a:spLocks noGrp="1" noChangeArrowheads="1"/>
          </p:cNvSpPr>
          <p:nvPr>
            <p:ph type="title"/>
          </p:nvPr>
        </p:nvSpPr>
        <p:spPr>
          <a:xfrm>
            <a:off x="856534" y="261777"/>
            <a:ext cx="7772400" cy="544513"/>
          </a:xfrm>
        </p:spPr>
        <p:txBody>
          <a:bodyPr/>
          <a:lstStyle/>
          <a:p>
            <a:pPr eaLnBrk="1" hangingPunct="1"/>
            <a:r>
              <a:rPr lang="en-US" altLang="en-US" dirty="0"/>
              <a:t>The STREAMS Structure流结构</a:t>
            </a:r>
            <a:endParaRPr lang="en-US" altLang="en-US" dirty="0"/>
          </a:p>
        </p:txBody>
      </p:sp>
      <p:pic>
        <p:nvPicPr>
          <p:cNvPr id="8499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679700" y="1181100"/>
            <a:ext cx="4548188" cy="4727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p:cNvSpPr>
            <a:spLocks noGrp="1" noChangeArrowheads="1"/>
          </p:cNvSpPr>
          <p:nvPr>
            <p:ph type="title"/>
          </p:nvPr>
        </p:nvSpPr>
        <p:spPr>
          <a:xfrm>
            <a:off x="307909" y="233591"/>
            <a:ext cx="8229600" cy="576263"/>
          </a:xfrm>
        </p:spPr>
        <p:txBody>
          <a:bodyPr/>
          <a:lstStyle/>
          <a:p>
            <a:pPr eaLnBrk="1" hangingPunct="1"/>
            <a:r>
              <a:rPr lang="en-US" altLang="en-US" dirty="0"/>
              <a:t>Performance性能</a:t>
            </a:r>
            <a:endParaRPr lang="en-US" altLang="en-US" dirty="0"/>
          </a:p>
        </p:txBody>
      </p:sp>
      <p:sp>
        <p:nvSpPr>
          <p:cNvPr id="87042" name="Rectangle 3"/>
          <p:cNvSpPr>
            <a:spLocks noGrp="1" noChangeArrowheads="1"/>
          </p:cNvSpPr>
          <p:nvPr>
            <p:ph type="body" idx="1"/>
          </p:nvPr>
        </p:nvSpPr>
        <p:spPr>
          <a:xfrm>
            <a:off x="1187450" y="997268"/>
            <a:ext cx="6289675" cy="4530725"/>
          </a:xfrm>
        </p:spPr>
        <p:txBody>
          <a:bodyPr/>
          <a:lstStyle/>
          <a:p>
            <a:r>
              <a:rPr lang="en-US" altLang="en-US" sz="2600"/>
              <a:t>I/O a major factor in system performance: I/O是影响系统性能的主要因素：</a:t>
            </a:r>
            <a:endParaRPr lang="en-US" altLang="en-US" sz="2600"/>
          </a:p>
          <a:p>
            <a:pPr lvl="1"/>
            <a:r>
              <a:rPr lang="en-US" altLang="en-US" sz="2600"/>
              <a:t>Demands CPU to execute device driver, kernel I/O code.要求CPU执行设备驱动程序、内核I/O代码。</a:t>
            </a:r>
            <a:endParaRPr lang="en-US" altLang="en-US" sz="2600"/>
          </a:p>
          <a:p>
            <a:pPr lvl="1"/>
            <a:r>
              <a:rPr lang="en-US" altLang="en-US" sz="2600"/>
              <a:t>Context switches due to interrupts.由于中断导致上下文切换.</a:t>
            </a:r>
            <a:endParaRPr lang="en-US" altLang="en-US" sz="2600"/>
          </a:p>
          <a:p>
            <a:pPr lvl="1"/>
            <a:r>
              <a:rPr lang="en-US" altLang="en-US" sz="2600"/>
              <a:t>Data copying.数据复制。</a:t>
            </a:r>
            <a:endParaRPr lang="en-US" altLang="en-US" sz="2600"/>
          </a:p>
          <a:p>
            <a:pPr lvl="1"/>
            <a:r>
              <a:rPr lang="en-US" altLang="en-US" sz="2600"/>
              <a:t>Network traffic especially stressful.网络流量特别紧张。</a:t>
            </a:r>
            <a:endParaRPr lang="en-US" altLang="en-US" sz="26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p:cNvSpPr>
            <a:spLocks noGrp="1" noChangeArrowheads="1"/>
          </p:cNvSpPr>
          <p:nvPr>
            <p:ph type="title"/>
          </p:nvPr>
        </p:nvSpPr>
        <p:spPr>
          <a:xfrm>
            <a:off x="858804" y="239552"/>
            <a:ext cx="7753350" cy="576263"/>
          </a:xfrm>
        </p:spPr>
        <p:txBody>
          <a:bodyPr/>
          <a:lstStyle/>
          <a:p>
            <a:pPr eaLnBrk="1" hangingPunct="1"/>
            <a:r>
              <a:rPr lang="en-US" altLang="en-US" sz="2800" dirty="0"/>
              <a:t>Intercomputer Communications计算机间通信</a:t>
            </a:r>
            <a:endParaRPr lang="en-US" altLang="en-US" sz="2800" dirty="0"/>
          </a:p>
        </p:txBody>
      </p:sp>
      <p:pic>
        <p:nvPicPr>
          <p:cNvPr id="8909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73063" y="1431925"/>
            <a:ext cx="8561387" cy="402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p:cNvSpPr>
            <a:spLocks noGrp="1" noChangeArrowheads="1"/>
          </p:cNvSpPr>
          <p:nvPr>
            <p:ph type="title"/>
          </p:nvPr>
        </p:nvSpPr>
        <p:spPr>
          <a:xfrm>
            <a:off x="841924" y="225267"/>
            <a:ext cx="7742237" cy="576262"/>
          </a:xfrm>
        </p:spPr>
        <p:txBody>
          <a:bodyPr/>
          <a:lstStyle/>
          <a:p>
            <a:pPr eaLnBrk="1" hangingPunct="1"/>
            <a:r>
              <a:rPr lang="en-US" altLang="en-US" dirty="0"/>
              <a:t>Improving Performance提高性能</a:t>
            </a:r>
            <a:endParaRPr lang="en-US" altLang="en-US" dirty="0"/>
          </a:p>
        </p:txBody>
      </p:sp>
      <p:sp>
        <p:nvSpPr>
          <p:cNvPr id="91138" name="Rectangle 3"/>
          <p:cNvSpPr>
            <a:spLocks noGrp="1" noChangeArrowheads="1"/>
          </p:cNvSpPr>
          <p:nvPr>
            <p:ph type="body" idx="1"/>
          </p:nvPr>
        </p:nvSpPr>
        <p:spPr>
          <a:xfrm>
            <a:off x="841693" y="958850"/>
            <a:ext cx="7069137" cy="4530725"/>
          </a:xfrm>
        </p:spPr>
        <p:txBody>
          <a:bodyPr/>
          <a:lstStyle/>
          <a:p>
            <a:r>
              <a:rPr lang="en-US" altLang="en-US" sz="2100" dirty="0">
                <a:ea typeface="微软雅黑" panose="020B0503020204020204" charset="-122"/>
                <a:cs typeface="微软雅黑" panose="020B0503020204020204" charset="-122"/>
              </a:rPr>
              <a:t>Reduce number of context switches.减少上下文切换的次数。</a:t>
            </a:r>
            <a:endParaRPr lang="en-US" altLang="en-US" sz="2100" dirty="0">
              <a:ea typeface="微软雅黑" panose="020B0503020204020204" charset="-122"/>
              <a:cs typeface="微软雅黑" panose="020B0503020204020204" charset="-122"/>
            </a:endParaRPr>
          </a:p>
          <a:p>
            <a:r>
              <a:rPr lang="en-US" altLang="en-US" sz="2100" dirty="0">
                <a:ea typeface="微软雅黑" panose="020B0503020204020204" charset="-122"/>
                <a:cs typeface="微软雅黑" panose="020B0503020204020204" charset="-122"/>
              </a:rPr>
              <a:t>Reduce data copying.减少数据复制。</a:t>
            </a:r>
            <a:endParaRPr lang="en-US" altLang="en-US" sz="2100" dirty="0">
              <a:ea typeface="微软雅黑" panose="020B0503020204020204" charset="-122"/>
              <a:cs typeface="微软雅黑" panose="020B0503020204020204" charset="-122"/>
            </a:endParaRPr>
          </a:p>
          <a:p>
            <a:r>
              <a:rPr lang="en-US" altLang="en-US" sz="2100" dirty="0">
                <a:ea typeface="微软雅黑" panose="020B0503020204020204" charset="-122"/>
                <a:cs typeface="微软雅黑" panose="020B0503020204020204" charset="-122"/>
              </a:rPr>
              <a:t>Reduce interrupts by using large transfers, smart controllers, polling.通过使用大型传输、智能控制器、轮询来减少中断。</a:t>
            </a:r>
            <a:endParaRPr lang="en-US" altLang="en-US" sz="2100" dirty="0">
              <a:ea typeface="微软雅黑" panose="020B0503020204020204" charset="-122"/>
              <a:cs typeface="微软雅黑" panose="020B0503020204020204" charset="-122"/>
            </a:endParaRPr>
          </a:p>
          <a:p>
            <a:r>
              <a:rPr lang="en-US" altLang="en-US" sz="2100" dirty="0">
                <a:ea typeface="微软雅黑" panose="020B0503020204020204" charset="-122"/>
                <a:cs typeface="微软雅黑" panose="020B0503020204020204" charset="-122"/>
              </a:rPr>
              <a:t>Use DMA.</a:t>
            </a:r>
            <a:r>
              <a:rPr lang="zh-CN" altLang="en-US" sz="2100" dirty="0">
                <a:ea typeface="微软雅黑" panose="020B0503020204020204" charset="-122"/>
                <a:cs typeface="微软雅黑" panose="020B0503020204020204" charset="-122"/>
              </a:rPr>
              <a:t>使用直接内存访问。</a:t>
            </a:r>
            <a:endParaRPr lang="en-US" altLang="en-US" sz="2100" dirty="0">
              <a:ea typeface="微软雅黑" panose="020B0503020204020204" charset="-122"/>
              <a:cs typeface="微软雅黑" panose="020B0503020204020204" charset="-122"/>
            </a:endParaRPr>
          </a:p>
          <a:p>
            <a:r>
              <a:rPr lang="en-US" altLang="en-US" sz="2100" dirty="0">
                <a:ea typeface="微软雅黑" panose="020B0503020204020204" charset="-122"/>
                <a:cs typeface="微软雅黑" panose="020B0503020204020204" charset="-122"/>
              </a:rPr>
              <a:t>Use smarter hardware devices.使用更智能的硬件设备。</a:t>
            </a:r>
            <a:endParaRPr lang="en-US" altLang="en-US" sz="2100" dirty="0">
              <a:ea typeface="微软雅黑" panose="020B0503020204020204" charset="-122"/>
              <a:cs typeface="微软雅黑" panose="020B0503020204020204" charset="-122"/>
            </a:endParaRPr>
          </a:p>
          <a:p>
            <a:r>
              <a:rPr lang="en-US" altLang="en-US" sz="2100" dirty="0">
                <a:ea typeface="微软雅黑" panose="020B0503020204020204" charset="-122"/>
                <a:cs typeface="微软雅黑" panose="020B0503020204020204" charset="-122"/>
              </a:rPr>
              <a:t>Balance CPU, memory, bus, and I/O performance for highest throughput.平衡 CPU、内存、总线和 I/O 性能以获得最高吞吐量。</a:t>
            </a:r>
            <a:endParaRPr lang="en-US" altLang="en-US" sz="2100" dirty="0">
              <a:ea typeface="微软雅黑" panose="020B0503020204020204" charset="-122"/>
              <a:cs typeface="微软雅黑" panose="020B0503020204020204" charset="-122"/>
            </a:endParaRPr>
          </a:p>
          <a:p>
            <a:r>
              <a:rPr lang="en-US" altLang="en-US" sz="2100" dirty="0">
                <a:ea typeface="微软雅黑" panose="020B0503020204020204" charset="-122"/>
                <a:cs typeface="微软雅黑" panose="020B0503020204020204" charset="-122"/>
              </a:rPr>
              <a:t>Move user-mode processes / daemons to kernel threads.将用户模式进程/守护进程移动到内核线程。</a:t>
            </a:r>
            <a:endParaRPr lang="en-US" altLang="en-US" sz="2100" dirty="0">
              <a:ea typeface="微软雅黑" panose="020B0503020204020204" charset="-122"/>
              <a:cs typeface="微软雅黑" panose="020B0503020204020204" charset="-122"/>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p:cNvSpPr>
            <a:spLocks noGrp="1" noChangeArrowheads="1"/>
          </p:cNvSpPr>
          <p:nvPr>
            <p:ph type="title"/>
          </p:nvPr>
        </p:nvSpPr>
        <p:spPr>
          <a:xfrm>
            <a:off x="847074" y="233592"/>
            <a:ext cx="7772400" cy="576263"/>
          </a:xfrm>
        </p:spPr>
        <p:txBody>
          <a:bodyPr/>
          <a:lstStyle/>
          <a:p>
            <a:pPr eaLnBrk="1" hangingPunct="1"/>
            <a:r>
              <a:rPr lang="en-US" altLang="en-US" sz="2700" dirty="0"/>
              <a:t>Device-Functionality Progression设备功能进展</a:t>
            </a:r>
            <a:endParaRPr lang="en-US" altLang="en-US" sz="2700" dirty="0"/>
          </a:p>
        </p:txBody>
      </p:sp>
      <p:pic>
        <p:nvPicPr>
          <p:cNvPr id="9318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rot="-5400000">
            <a:off x="2632075" y="-34925"/>
            <a:ext cx="4267200" cy="714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2"/>
          <p:cNvSpPr>
            <a:spLocks noGrp="1" noChangeArrowheads="1"/>
          </p:cNvSpPr>
          <p:nvPr>
            <p:ph type="title"/>
          </p:nvPr>
        </p:nvSpPr>
        <p:spPr>
          <a:xfrm>
            <a:off x="701675" y="235603"/>
            <a:ext cx="7985125" cy="576263"/>
          </a:xfrm>
        </p:spPr>
        <p:txBody>
          <a:bodyPr/>
          <a:lstStyle/>
          <a:p>
            <a:pPr eaLnBrk="1" hangingPunct="1"/>
            <a:r>
              <a:rPr lang="en-US" altLang="en-US" dirty="0"/>
              <a:t>I/O Hardware输入/输出硬件</a:t>
            </a:r>
            <a:endParaRPr lang="en-US" altLang="en-US" dirty="0"/>
          </a:p>
        </p:txBody>
      </p:sp>
      <p:sp>
        <p:nvSpPr>
          <p:cNvPr id="12290" name="Rectangle 3"/>
          <p:cNvSpPr>
            <a:spLocks noGrp="1" noChangeArrowheads="1"/>
          </p:cNvSpPr>
          <p:nvPr>
            <p:ph type="body" idx="1"/>
          </p:nvPr>
        </p:nvSpPr>
        <p:spPr>
          <a:xfrm>
            <a:off x="798513" y="1055689"/>
            <a:ext cx="6529388" cy="4760912"/>
          </a:xfrm>
        </p:spPr>
        <p:txBody>
          <a:bodyPr/>
          <a:lstStyle/>
          <a:p>
            <a:r>
              <a:rPr lang="en-US" altLang="en-US" sz="1700" dirty="0">
                <a:latin typeface="微软雅黑" panose="020B0503020204020204" charset="-122"/>
                <a:ea typeface="微软雅黑" panose="020B0503020204020204" charset="-122"/>
                <a:cs typeface="微软雅黑" panose="020B0503020204020204" charset="-122"/>
              </a:rPr>
              <a:t>Incredible variety of I/O devices.令人难以置信的各种 I/O 设备。</a:t>
            </a:r>
            <a:endParaRPr lang="en-US" altLang="en-US" sz="1700" dirty="0">
              <a:latin typeface="微软雅黑" panose="020B0503020204020204" charset="-122"/>
              <a:ea typeface="微软雅黑" panose="020B0503020204020204" charset="-122"/>
              <a:cs typeface="微软雅黑" panose="020B0503020204020204" charset="-122"/>
            </a:endParaRPr>
          </a:p>
          <a:p>
            <a:pPr lvl="1"/>
            <a:r>
              <a:rPr lang="en-US" altLang="en-US" sz="1700" dirty="0">
                <a:latin typeface="微软雅黑" panose="020B0503020204020204" charset="-122"/>
                <a:ea typeface="微软雅黑" panose="020B0503020204020204" charset="-122"/>
                <a:cs typeface="微软雅黑" panose="020B0503020204020204" charset="-122"/>
              </a:rPr>
              <a:t>Storage.贮存。</a:t>
            </a:r>
            <a:endParaRPr lang="en-US" altLang="en-US" sz="1700" dirty="0">
              <a:latin typeface="微软雅黑" panose="020B0503020204020204" charset="-122"/>
              <a:ea typeface="微软雅黑" panose="020B0503020204020204" charset="-122"/>
              <a:cs typeface="微软雅黑" panose="020B0503020204020204" charset="-122"/>
            </a:endParaRPr>
          </a:p>
          <a:p>
            <a:pPr lvl="1"/>
            <a:r>
              <a:rPr lang="en-US" altLang="en-US" sz="1700" dirty="0">
                <a:latin typeface="微软雅黑" panose="020B0503020204020204" charset="-122"/>
                <a:ea typeface="微软雅黑" panose="020B0503020204020204" charset="-122"/>
                <a:cs typeface="微软雅黑" panose="020B0503020204020204" charset="-122"/>
              </a:rPr>
              <a:t>Transmission.传播。</a:t>
            </a:r>
            <a:endParaRPr lang="en-US" altLang="en-US" sz="1700" dirty="0">
              <a:latin typeface="微软雅黑" panose="020B0503020204020204" charset="-122"/>
              <a:ea typeface="微软雅黑" panose="020B0503020204020204" charset="-122"/>
              <a:cs typeface="微软雅黑" panose="020B0503020204020204" charset="-122"/>
            </a:endParaRPr>
          </a:p>
          <a:p>
            <a:pPr lvl="1"/>
            <a:r>
              <a:rPr lang="en-US" altLang="en-US" sz="1700" dirty="0">
                <a:latin typeface="微软雅黑" panose="020B0503020204020204" charset="-122"/>
                <a:ea typeface="微软雅黑" panose="020B0503020204020204" charset="-122"/>
                <a:cs typeface="微软雅黑" panose="020B0503020204020204" charset="-122"/>
              </a:rPr>
              <a:t>Human-interface.人机界面。</a:t>
            </a:r>
            <a:endParaRPr lang="en-US" altLang="en-US" sz="1700" dirty="0">
              <a:latin typeface="微软雅黑" panose="020B0503020204020204" charset="-122"/>
              <a:ea typeface="微软雅黑" panose="020B0503020204020204" charset="-122"/>
              <a:cs typeface="微软雅黑" panose="020B0503020204020204" charset="-122"/>
            </a:endParaRPr>
          </a:p>
          <a:p>
            <a:r>
              <a:rPr lang="en-US" altLang="en-US" sz="1700" dirty="0">
                <a:latin typeface="微软雅黑" panose="020B0503020204020204" charset="-122"/>
                <a:ea typeface="微软雅黑" panose="020B0503020204020204" charset="-122"/>
                <a:cs typeface="微软雅黑" panose="020B0503020204020204" charset="-122"/>
              </a:rPr>
              <a:t>Common concepts – signals from I/O devices interface with computer.常见概念——来自 I/O 设备的信号与计算机接口。</a:t>
            </a:r>
            <a:endParaRPr lang="en-US" altLang="en-US" sz="1700" dirty="0">
              <a:latin typeface="微软雅黑" panose="020B0503020204020204" charset="-122"/>
              <a:ea typeface="微软雅黑" panose="020B0503020204020204" charset="-122"/>
              <a:cs typeface="微软雅黑" panose="020B0503020204020204" charset="-122"/>
            </a:endParaRPr>
          </a:p>
          <a:p>
            <a:pPr lvl="1"/>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Port</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dirty="0">
                <a:latin typeface="微软雅黑" panose="020B0503020204020204" charset="-122"/>
                <a:ea typeface="微软雅黑" panose="020B0503020204020204" charset="-122"/>
                <a:cs typeface="微软雅黑" panose="020B0503020204020204" charset="-122"/>
              </a:rPr>
              <a:t>– connection point for device.端口 – 设备的连接点</a:t>
            </a:r>
            <a:endParaRPr lang="en-US" altLang="en-US" sz="1700" dirty="0">
              <a:latin typeface="微软雅黑" panose="020B0503020204020204" charset="-122"/>
              <a:ea typeface="微软雅黑" panose="020B0503020204020204" charset="-122"/>
              <a:cs typeface="微软雅黑" panose="020B0503020204020204" charset="-122"/>
            </a:endParaRPr>
          </a:p>
          <a:p>
            <a:pPr lvl="1"/>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Bus</a:t>
            </a:r>
            <a:r>
              <a:rPr lang="en-US" altLang="en-US" sz="1700" dirty="0">
                <a:latin typeface="微软雅黑" panose="020B0503020204020204" charset="-122"/>
                <a:ea typeface="微软雅黑" panose="020B0503020204020204" charset="-122"/>
                <a:cs typeface="微软雅黑" panose="020B0503020204020204" charset="-122"/>
              </a:rPr>
              <a:t> -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daisy</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chain</a:t>
            </a:r>
            <a:r>
              <a:rPr lang="en-US" altLang="en-US" sz="1700"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dirty="0">
                <a:latin typeface="微软雅黑" panose="020B0503020204020204" charset="-122"/>
                <a:ea typeface="微软雅黑" panose="020B0503020204020204" charset="-122"/>
                <a:cs typeface="微软雅黑" panose="020B0503020204020204" charset="-122"/>
              </a:rPr>
              <a:t>or shared direct access.总线-</a:t>
            </a:r>
            <a:r>
              <a:rPr lang="zh-CN" altLang="en-US" sz="1700" dirty="0">
                <a:latin typeface="微软雅黑" panose="020B0503020204020204" charset="-122"/>
                <a:ea typeface="微软雅黑" panose="020B0503020204020204" charset="-122"/>
                <a:cs typeface="微软雅黑" panose="020B0503020204020204" charset="-122"/>
              </a:rPr>
              <a:t>串级</a:t>
            </a:r>
            <a:r>
              <a:rPr lang="en-US" altLang="en-US" sz="1700" dirty="0">
                <a:latin typeface="微软雅黑" panose="020B0503020204020204" charset="-122"/>
                <a:ea typeface="微软雅黑" panose="020B0503020204020204" charset="-122"/>
                <a:cs typeface="微软雅黑" panose="020B0503020204020204" charset="-122"/>
              </a:rPr>
              <a:t>链或共享直接访问。</a:t>
            </a:r>
            <a:endParaRPr lang="en-US" altLang="en-US" sz="1700" dirty="0">
              <a:latin typeface="微软雅黑" panose="020B0503020204020204" charset="-122"/>
              <a:ea typeface="微软雅黑" panose="020B0503020204020204" charset="-122"/>
              <a:cs typeface="微软雅黑" panose="020B0503020204020204" charset="-122"/>
            </a:endParaRPr>
          </a:p>
          <a:p>
            <a:pPr lvl="2"/>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PCI</a:t>
            </a:r>
            <a:r>
              <a:rPr lang="en-US" altLang="en-US" sz="1700" dirty="0">
                <a:latin typeface="微软雅黑" panose="020B0503020204020204" charset="-122"/>
                <a:ea typeface="微软雅黑" panose="020B0503020204020204" charset="-122"/>
                <a:cs typeface="微软雅黑" panose="020B0503020204020204" charset="-122"/>
              </a:rPr>
              <a:t> bus common in PCs and servers, PCI Express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PCIe</a:t>
            </a:r>
            <a:r>
              <a:rPr lang="en-US" altLang="en-US" sz="1700" dirty="0">
                <a:latin typeface="微软雅黑" panose="020B0503020204020204" charset="-122"/>
                <a:ea typeface="微软雅黑" panose="020B0503020204020204" charset="-122"/>
                <a:cs typeface="微软雅黑" panose="020B0503020204020204" charset="-122"/>
              </a:rPr>
              <a:t>) .PC 和服务器中常见的 PCI 总线，PCI Express (PCIe)。</a:t>
            </a:r>
            <a:endParaRPr lang="en-US" altLang="en-US" sz="1700" dirty="0">
              <a:latin typeface="微软雅黑" panose="020B0503020204020204" charset="-122"/>
              <a:ea typeface="微软雅黑" panose="020B0503020204020204" charset="-122"/>
              <a:cs typeface="微软雅黑" panose="020B0503020204020204" charset="-122"/>
            </a:endParaRPr>
          </a:p>
          <a:p>
            <a:pPr lvl="2"/>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expansion</a:t>
            </a:r>
            <a:r>
              <a:rPr lang="en-US" altLang="en-US" sz="1700" dirty="0">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bus</a:t>
            </a:r>
            <a:r>
              <a:rPr lang="en-US" altLang="en-US" sz="1700" dirty="0">
                <a:latin typeface="微软雅黑" panose="020B0503020204020204" charset="-122"/>
                <a:ea typeface="微软雅黑" panose="020B0503020204020204" charset="-122"/>
                <a:cs typeface="微软雅黑" panose="020B0503020204020204" charset="-122"/>
              </a:rPr>
              <a:t> connects relatively slow devices.扩展总线连接相对较慢的设备。</a:t>
            </a:r>
            <a:endParaRPr lang="en-US" altLang="en-US" sz="1700" dirty="0">
              <a:latin typeface="微软雅黑" panose="020B0503020204020204" charset="-122"/>
              <a:ea typeface="微软雅黑" panose="020B0503020204020204" charset="-122"/>
              <a:cs typeface="微软雅黑" panose="020B0503020204020204" charset="-122"/>
            </a:endParaRPr>
          </a:p>
          <a:p>
            <a:pPr lvl="2"/>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Serial-attached</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SCSI</a:t>
            </a:r>
            <a:r>
              <a:rPr lang="en-US" altLang="en-US" sz="1700" b="1" dirty="0">
                <a:solidFill>
                  <a:srgbClr val="3366FF"/>
                </a:solidFill>
                <a:latin typeface="微软雅黑" panose="020B0503020204020204" charset="-122"/>
                <a:ea typeface="微软雅黑" panose="020B0503020204020204" charset="-122"/>
                <a:cs typeface="微软雅黑" panose="020B0503020204020204" charset="-122"/>
              </a:rPr>
              <a:t> </a:t>
            </a:r>
            <a:r>
              <a:rPr lang="en-US" altLang="en-US" sz="1700" dirty="0">
                <a:latin typeface="微软雅黑" panose="020B0503020204020204" charset="-122"/>
                <a:ea typeface="微软雅黑" panose="020B0503020204020204" charset="-122"/>
                <a:cs typeface="微软雅黑" panose="020B0503020204020204" charset="-122"/>
              </a:rPr>
              <a:t>(</a:t>
            </a:r>
            <a:r>
              <a:rPr lang="en-US" altLang="en-US" sz="1700" b="1" dirty="0">
                <a:solidFill>
                  <a:srgbClr val="006699"/>
                </a:solidFill>
                <a:latin typeface="微软雅黑" panose="020B0503020204020204" charset="-122"/>
                <a:ea typeface="微软雅黑" panose="020B0503020204020204" charset="-122"/>
                <a:cs typeface="微软雅黑" panose="020B0503020204020204" charset="-122"/>
              </a:rPr>
              <a:t>SAS</a:t>
            </a:r>
            <a:r>
              <a:rPr lang="en-US" altLang="en-US" sz="1700" dirty="0">
                <a:latin typeface="微软雅黑" panose="020B0503020204020204" charset="-122"/>
                <a:ea typeface="微软雅黑" panose="020B0503020204020204" charset="-122"/>
                <a:cs typeface="微软雅黑" panose="020B0503020204020204" charset="-122"/>
              </a:rPr>
              <a:t>) common disk interface.串行连接 SCSI (SAS) 通用磁盘接口。</a:t>
            </a:r>
            <a:endParaRPr lang="en-US" altLang="en-US" sz="17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p:cNvSpPr>
            <a:spLocks noGrp="1" noChangeArrowheads="1"/>
          </p:cNvSpPr>
          <p:nvPr>
            <p:ph type="title"/>
          </p:nvPr>
        </p:nvSpPr>
        <p:spPr>
          <a:xfrm>
            <a:off x="968375" y="233592"/>
            <a:ext cx="7772400" cy="576263"/>
          </a:xfrm>
        </p:spPr>
        <p:txBody>
          <a:bodyPr/>
          <a:lstStyle/>
          <a:p>
            <a:pPr eaLnBrk="1" hangingPunct="1"/>
            <a:r>
              <a:rPr lang="en-US" altLang="en-US" sz="2400" dirty="0"/>
              <a:t>I/O Performance of Storage (and Network Latency)存储的 I/O 性能（和网络延迟）</a:t>
            </a:r>
            <a:endParaRPr lang="en-US" altLang="en-US" sz="2400" dirty="0"/>
          </a:p>
        </p:txBody>
      </p:sp>
      <p:pic>
        <p:nvPicPr>
          <p:cNvPr id="95234"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4475" y="1625600"/>
            <a:ext cx="8686800" cy="390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2"/>
          <p:cNvSpPr>
            <a:spLocks noGrp="1" noChangeArrowheads="1"/>
          </p:cNvSpPr>
          <p:nvPr>
            <p:ph type="ctrTitle"/>
          </p:nvPr>
        </p:nvSpPr>
        <p:spPr/>
        <p:txBody>
          <a:bodyPr/>
          <a:lstStyle/>
          <a:p>
            <a:pPr eaLnBrk="1" hangingPunct="1"/>
            <a:r>
              <a:rPr lang="en-US" altLang="en-US"/>
              <a:t>End of Chapter 12</a:t>
            </a:r>
            <a:endParaRPr lang="en-US"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2"/>
          <p:cNvSpPr>
            <a:spLocks noGrp="1" noChangeArrowheads="1"/>
          </p:cNvSpPr>
          <p:nvPr>
            <p:ph type="title"/>
          </p:nvPr>
        </p:nvSpPr>
        <p:spPr>
          <a:xfrm>
            <a:off x="701675" y="172103"/>
            <a:ext cx="7985125" cy="576263"/>
          </a:xfrm>
        </p:spPr>
        <p:txBody>
          <a:bodyPr/>
          <a:lstStyle/>
          <a:p>
            <a:pPr eaLnBrk="1" hangingPunct="1"/>
            <a:r>
              <a:rPr lang="en-US" altLang="en-US" dirty="0"/>
              <a:t>I/O Hardware (Cont.)</a:t>
            </a:r>
            <a:endParaRPr lang="en-US" altLang="en-US" dirty="0"/>
          </a:p>
        </p:txBody>
      </p:sp>
      <p:sp>
        <p:nvSpPr>
          <p:cNvPr id="12290" name="Rectangle 3"/>
          <p:cNvSpPr>
            <a:spLocks noGrp="1" noChangeArrowheads="1"/>
          </p:cNvSpPr>
          <p:nvPr>
            <p:ph type="body" idx="1"/>
          </p:nvPr>
        </p:nvSpPr>
        <p:spPr>
          <a:xfrm>
            <a:off x="798513" y="1055689"/>
            <a:ext cx="7088188" cy="4938712"/>
          </a:xfrm>
        </p:spPr>
        <p:txBody>
          <a:bodyPr/>
          <a:lstStyle/>
          <a:p>
            <a:pPr lvl="1"/>
            <a:r>
              <a:rPr lang="en-US" altLang="en-US" sz="2200" b="1" dirty="0">
                <a:solidFill>
                  <a:srgbClr val="006699"/>
                </a:solidFill>
                <a:latin typeface="+mn-ea"/>
                <a:ea typeface="+mn-ea"/>
                <a:cs typeface="+mn-ea"/>
              </a:rPr>
              <a:t>Controller</a:t>
            </a:r>
            <a:r>
              <a:rPr lang="en-US" altLang="en-US" sz="2200" dirty="0">
                <a:latin typeface="+mn-ea"/>
                <a:ea typeface="+mn-ea"/>
                <a:cs typeface="+mn-ea"/>
              </a:rPr>
              <a:t> (</a:t>
            </a:r>
            <a:r>
              <a:rPr lang="en-US" altLang="en-US" sz="2200" b="1" dirty="0">
                <a:solidFill>
                  <a:srgbClr val="006699"/>
                </a:solidFill>
                <a:latin typeface="+mn-ea"/>
                <a:ea typeface="+mn-ea"/>
                <a:cs typeface="+mn-ea"/>
              </a:rPr>
              <a:t>host</a:t>
            </a:r>
            <a:r>
              <a:rPr lang="en-US" altLang="en-US" sz="2200" b="1" dirty="0">
                <a:solidFill>
                  <a:srgbClr val="3366FF"/>
                </a:solidFill>
                <a:latin typeface="+mn-ea"/>
                <a:ea typeface="+mn-ea"/>
                <a:cs typeface="+mn-ea"/>
              </a:rPr>
              <a:t> </a:t>
            </a:r>
            <a:r>
              <a:rPr lang="en-US" altLang="en-US" sz="2200" b="1" dirty="0">
                <a:solidFill>
                  <a:srgbClr val="006699"/>
                </a:solidFill>
                <a:latin typeface="+mn-ea"/>
                <a:ea typeface="+mn-ea"/>
                <a:cs typeface="+mn-ea"/>
              </a:rPr>
              <a:t>adapter</a:t>
            </a:r>
            <a:r>
              <a:rPr lang="en-US" altLang="en-US" sz="2200" dirty="0">
                <a:latin typeface="+mn-ea"/>
                <a:ea typeface="+mn-ea"/>
                <a:cs typeface="+mn-ea"/>
              </a:rPr>
              <a:t>) – electronics that operate port, bus, device.控制器（主机适配器）——操作端口、总线、设备的电子设备。</a:t>
            </a:r>
            <a:endParaRPr lang="en-US" altLang="en-US" sz="2200" dirty="0">
              <a:latin typeface="+mn-ea"/>
              <a:ea typeface="+mn-ea"/>
              <a:cs typeface="+mn-ea"/>
            </a:endParaRPr>
          </a:p>
          <a:p>
            <a:pPr lvl="2"/>
            <a:r>
              <a:rPr lang="en-US" altLang="en-US" sz="2200" dirty="0">
                <a:latin typeface="+mn-ea"/>
                <a:ea typeface="+mn-ea"/>
                <a:cs typeface="+mn-ea"/>
              </a:rPr>
              <a:t>Sometimes integrated.有时集成。</a:t>
            </a:r>
            <a:endParaRPr lang="en-US" altLang="en-US" sz="2200" dirty="0">
              <a:latin typeface="+mn-ea"/>
              <a:ea typeface="+mn-ea"/>
              <a:cs typeface="+mn-ea"/>
            </a:endParaRPr>
          </a:p>
          <a:p>
            <a:pPr lvl="2"/>
            <a:r>
              <a:rPr lang="en-US" altLang="en-US" sz="2200" dirty="0">
                <a:latin typeface="+mn-ea"/>
                <a:ea typeface="+mn-ea"/>
                <a:cs typeface="+mn-ea"/>
              </a:rPr>
              <a:t>Sometimes separate circuit board (host adapter).有时单独的电路板（主机适配器）。</a:t>
            </a:r>
            <a:endParaRPr lang="en-US" altLang="en-US" sz="2200" dirty="0">
              <a:latin typeface="+mn-ea"/>
              <a:ea typeface="+mn-ea"/>
              <a:cs typeface="+mn-ea"/>
            </a:endParaRPr>
          </a:p>
          <a:p>
            <a:pPr lvl="2"/>
            <a:r>
              <a:rPr lang="en-US" altLang="en-US" sz="2200" dirty="0">
                <a:latin typeface="+mn-ea"/>
                <a:ea typeface="+mn-ea"/>
                <a:cs typeface="+mn-ea"/>
              </a:rPr>
              <a:t>Contains processor, microcode, private memory, bus controller, etc.包含处理器、微码、私有内存、总线控制器等</a:t>
            </a:r>
            <a:endParaRPr lang="en-US" altLang="en-US" sz="2200" dirty="0">
              <a:latin typeface="+mn-ea"/>
              <a:ea typeface="+mn-ea"/>
              <a:cs typeface="+mn-ea"/>
            </a:endParaRPr>
          </a:p>
          <a:p>
            <a:pPr lvl="3"/>
            <a:r>
              <a:rPr lang="en-US" altLang="en-US" sz="2200" dirty="0">
                <a:latin typeface="+mn-ea"/>
                <a:ea typeface="+mn-ea"/>
                <a:cs typeface="+mn-ea"/>
              </a:rPr>
              <a:t>Some talk to per-device controller with bus controller, microcode, memory, etc.有些人通过总线控制器、微代码、内存等与每个设备的控制器交谈。</a:t>
            </a:r>
            <a:endParaRPr lang="en-US" altLang="en-US" sz="2200" dirty="0">
              <a:latin typeface="+mn-ea"/>
              <a:ea typeface="+mn-ea"/>
              <a:cs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1026"/>
          <p:cNvSpPr>
            <a:spLocks noGrp="1" noChangeArrowheads="1"/>
          </p:cNvSpPr>
          <p:nvPr>
            <p:ph type="title"/>
          </p:nvPr>
        </p:nvSpPr>
        <p:spPr>
          <a:xfrm>
            <a:off x="758825" y="111972"/>
            <a:ext cx="7927975" cy="576263"/>
          </a:xfrm>
        </p:spPr>
        <p:txBody>
          <a:bodyPr/>
          <a:lstStyle/>
          <a:p>
            <a:pPr eaLnBrk="1" hangingPunct="1"/>
            <a:r>
              <a:rPr lang="en-US" altLang="en-US" sz="2400" dirty="0"/>
              <a:t>A Typical PC Bus Structure典型的 PC 总线结构</a:t>
            </a:r>
            <a:endParaRPr lang="en-US" altLang="en-US" sz="2400" dirty="0"/>
          </a:p>
        </p:txBody>
      </p:sp>
      <p:pic>
        <p:nvPicPr>
          <p:cNvPr id="1433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81163" y="1573213"/>
            <a:ext cx="6272212" cy="391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noChangeArrowheads="1"/>
          </p:cNvSpPr>
          <p:nvPr>
            <p:ph type="title"/>
          </p:nvPr>
        </p:nvSpPr>
        <p:spPr>
          <a:xfrm>
            <a:off x="457200" y="239554"/>
            <a:ext cx="8229600" cy="576263"/>
          </a:xfrm>
        </p:spPr>
        <p:txBody>
          <a:bodyPr/>
          <a:lstStyle/>
          <a:p>
            <a:r>
              <a:rPr lang="en-US" altLang="en-US" dirty="0"/>
              <a:t>I/O Hardware (Cont.)</a:t>
            </a:r>
            <a:endParaRPr lang="en-US" altLang="en-US" dirty="0"/>
          </a:p>
        </p:txBody>
      </p:sp>
      <p:sp>
        <p:nvSpPr>
          <p:cNvPr id="16386" name="Content Placeholder 2"/>
          <p:cNvSpPr>
            <a:spLocks noGrp="1" noChangeArrowheads="1"/>
          </p:cNvSpPr>
          <p:nvPr>
            <p:ph idx="1"/>
          </p:nvPr>
        </p:nvSpPr>
        <p:spPr>
          <a:xfrm>
            <a:off x="820738" y="1069975"/>
            <a:ext cx="7026275" cy="4530725"/>
          </a:xfrm>
        </p:spPr>
        <p:txBody>
          <a:bodyPr/>
          <a:lstStyle/>
          <a:p>
            <a:r>
              <a:rPr lang="en-US" altLang="en-US" b="1" dirty="0">
                <a:solidFill>
                  <a:srgbClr val="006699"/>
                </a:solidFill>
                <a:latin typeface="+mj-lt"/>
              </a:rPr>
              <a:t>Fibre</a:t>
            </a:r>
            <a:r>
              <a:rPr lang="en-US" altLang="en-US" b="1" dirty="0">
                <a:solidFill>
                  <a:srgbClr val="3366FF"/>
                </a:solidFill>
              </a:rPr>
              <a:t> </a:t>
            </a:r>
            <a:r>
              <a:rPr lang="en-US" altLang="en-US" b="1" dirty="0">
                <a:solidFill>
                  <a:srgbClr val="006699"/>
                </a:solidFill>
                <a:latin typeface="+mj-lt"/>
              </a:rPr>
              <a:t>channel</a:t>
            </a:r>
            <a:r>
              <a:rPr lang="en-US" altLang="en-US" b="1" dirty="0">
                <a:solidFill>
                  <a:srgbClr val="3366FF"/>
                </a:solidFill>
              </a:rPr>
              <a:t> </a:t>
            </a:r>
            <a:r>
              <a:rPr lang="en-US" altLang="en-US" dirty="0"/>
              <a:t>(</a:t>
            </a:r>
            <a:r>
              <a:rPr lang="en-US" altLang="en-US" b="1" dirty="0">
                <a:solidFill>
                  <a:srgbClr val="006699"/>
                </a:solidFill>
                <a:latin typeface="+mj-lt"/>
              </a:rPr>
              <a:t>FC</a:t>
            </a:r>
            <a:r>
              <a:rPr lang="en-US" altLang="en-US" dirty="0"/>
              <a:t>) is complex controller, usually separate circuit board (</a:t>
            </a:r>
            <a:r>
              <a:rPr lang="en-US" altLang="en-US" b="1" dirty="0">
                <a:solidFill>
                  <a:srgbClr val="006699"/>
                </a:solidFill>
                <a:latin typeface="+mj-lt"/>
              </a:rPr>
              <a:t>host-bus</a:t>
            </a:r>
            <a:r>
              <a:rPr lang="en-US" altLang="en-US" b="1" dirty="0">
                <a:solidFill>
                  <a:srgbClr val="3366FF"/>
                </a:solidFill>
              </a:rPr>
              <a:t> </a:t>
            </a:r>
            <a:r>
              <a:rPr lang="en-US" altLang="en-US" b="1" dirty="0">
                <a:solidFill>
                  <a:srgbClr val="006699"/>
                </a:solidFill>
                <a:latin typeface="+mj-lt"/>
              </a:rPr>
              <a:t>adapter</a:t>
            </a:r>
            <a:r>
              <a:rPr lang="en-US" altLang="en-US" dirty="0"/>
              <a:t>, </a:t>
            </a:r>
            <a:r>
              <a:rPr lang="en-US" altLang="en-US" b="1" dirty="0">
                <a:solidFill>
                  <a:srgbClr val="006699"/>
                </a:solidFill>
                <a:latin typeface="+mj-lt"/>
              </a:rPr>
              <a:t>HBA</a:t>
            </a:r>
            <a:r>
              <a:rPr lang="en-US" altLang="en-US" dirty="0"/>
              <a:t>) plugging into bus.光纤通道 (FC) 是复杂的控制器，通常是单独的电路板（主机总线适配器，HBA）插入总线。</a:t>
            </a:r>
            <a:endParaRPr lang="en-US" altLang="en-US" dirty="0"/>
          </a:p>
          <a:p>
            <a:r>
              <a:rPr lang="en-US" altLang="en-US" dirty="0"/>
              <a:t>I/O instructions control devices.I/O 指令控制设备。</a:t>
            </a:r>
            <a:endParaRPr lang="en-US" altLang="en-US" dirty="0"/>
          </a:p>
          <a:p>
            <a:r>
              <a:rPr lang="en-US" altLang="en-US" dirty="0"/>
              <a:t>Devices usually have registers where device driver places commands, addresses, and data to write, or read data from registers after command execution.设备通常有寄存器，设备驱动程序在其中放置命令、地址和数据以在命令执行后写入或从寄存器读取数据。</a:t>
            </a:r>
            <a:endParaRPr lang="en-US" altLang="en-US" dirty="0"/>
          </a:p>
          <a:p>
            <a:pPr lvl="1"/>
            <a:r>
              <a:rPr lang="en-US" altLang="en-US" dirty="0"/>
              <a:t>Data-in register, data-out register, status register, control register.数据输入寄存器、数据输出寄存器、状态寄存器、控制寄存器。</a:t>
            </a:r>
            <a:endParaRPr lang="en-US" altLang="en-US" dirty="0"/>
          </a:p>
          <a:p>
            <a:pPr lvl="1"/>
            <a:r>
              <a:rPr lang="en-US" altLang="en-US" dirty="0"/>
              <a:t>Typically 1-4 bytes, or FIFO buffer.通常为 1-4 字节，或 FIFO 缓冲区。</a:t>
            </a:r>
            <a:endParaRPr lang="en-US" altLang="en-US" dirty="0"/>
          </a:p>
          <a:p>
            <a:pPr marL="0" indent="0">
              <a:buNone/>
            </a:pPr>
            <a:endParaRPr lang="en-US"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noChangeArrowheads="1"/>
          </p:cNvSpPr>
          <p:nvPr>
            <p:ph type="title"/>
          </p:nvPr>
        </p:nvSpPr>
        <p:spPr>
          <a:xfrm>
            <a:off x="457200" y="239554"/>
            <a:ext cx="8229600" cy="576263"/>
          </a:xfrm>
        </p:spPr>
        <p:txBody>
          <a:bodyPr/>
          <a:lstStyle/>
          <a:p>
            <a:r>
              <a:rPr lang="en-US" altLang="en-US" dirty="0"/>
              <a:t>I/O Hardware (Cont.)</a:t>
            </a:r>
            <a:endParaRPr lang="en-US" altLang="en-US" dirty="0"/>
          </a:p>
        </p:txBody>
      </p:sp>
      <p:sp>
        <p:nvSpPr>
          <p:cNvPr id="16386" name="Content Placeholder 2"/>
          <p:cNvSpPr>
            <a:spLocks noGrp="1" noChangeArrowheads="1"/>
          </p:cNvSpPr>
          <p:nvPr>
            <p:ph idx="1"/>
          </p:nvPr>
        </p:nvSpPr>
        <p:spPr>
          <a:xfrm>
            <a:off x="820738" y="1069975"/>
            <a:ext cx="7026275" cy="4530725"/>
          </a:xfrm>
        </p:spPr>
        <p:txBody>
          <a:bodyPr/>
          <a:lstStyle/>
          <a:p>
            <a:r>
              <a:rPr lang="en-US" altLang="en-US" dirty="0"/>
              <a:t>Devices have addresses, used by. 设备有地址，被使用。</a:t>
            </a:r>
            <a:endParaRPr lang="en-US" altLang="en-US" dirty="0"/>
          </a:p>
          <a:p>
            <a:pPr lvl="1"/>
            <a:r>
              <a:rPr lang="en-US" altLang="en-US" dirty="0"/>
              <a:t>Direct I/O instructions.直接 I/O 指令。</a:t>
            </a:r>
            <a:endParaRPr lang="en-US" altLang="en-US" dirty="0"/>
          </a:p>
          <a:p>
            <a:pPr lvl="1"/>
            <a:r>
              <a:rPr lang="en-US" altLang="en-US" b="1" dirty="0">
                <a:solidFill>
                  <a:srgbClr val="006699"/>
                </a:solidFill>
                <a:latin typeface="+mj-lt"/>
              </a:rPr>
              <a:t>Memory-mapped</a:t>
            </a:r>
            <a:r>
              <a:rPr lang="en-US" altLang="en-US" b="1" dirty="0">
                <a:solidFill>
                  <a:srgbClr val="3366FF"/>
                </a:solidFill>
              </a:rPr>
              <a:t> </a:t>
            </a:r>
            <a:r>
              <a:rPr lang="en-US" altLang="en-US" b="1" dirty="0">
                <a:solidFill>
                  <a:srgbClr val="006699"/>
                </a:solidFill>
                <a:latin typeface="+mj-lt"/>
              </a:rPr>
              <a:t>I/O.内存映射 I/O。</a:t>
            </a:r>
            <a:endParaRPr lang="en-US" altLang="en-US" b="1" dirty="0">
              <a:solidFill>
                <a:srgbClr val="006699"/>
              </a:solidFill>
              <a:latin typeface="+mj-lt"/>
            </a:endParaRPr>
          </a:p>
          <a:p>
            <a:pPr lvl="2"/>
            <a:r>
              <a:rPr lang="en-US" altLang="en-US" dirty="0">
                <a:solidFill>
                  <a:srgbClr val="000000"/>
                </a:solidFill>
              </a:rPr>
              <a:t>Device data and command registers mapped to processor address space.映射到处理器地址空间的设备数据和命令寄存器。</a:t>
            </a:r>
            <a:endParaRPr lang="en-US" altLang="en-US" dirty="0">
              <a:solidFill>
                <a:srgbClr val="000000"/>
              </a:solidFill>
            </a:endParaRPr>
          </a:p>
          <a:p>
            <a:pPr lvl="2"/>
            <a:r>
              <a:rPr lang="en-US" altLang="en-US" dirty="0">
                <a:solidFill>
                  <a:srgbClr val="000000"/>
                </a:solidFill>
              </a:rPr>
              <a:t>Especially for large address spaces (graphics).特别是对于大地址空间（图形）。</a:t>
            </a:r>
            <a:endParaRPr lang="en-US" altLang="en-US" dirty="0">
              <a:solidFill>
                <a:srgbClr val="000000"/>
              </a:solidFill>
            </a:endParaRPr>
          </a:p>
          <a:p>
            <a:endParaRPr lang="en-US" altLang="en-US" dirty="0"/>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微软雅黑"/>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a:ln>
              <a:noFill/>
            </a:ln>
            <a:solidFill>
              <a:schemeClr val="tx1"/>
            </a:solidFill>
            <a:effectLst/>
            <a:latin typeface="Verdana" panose="020B060403050404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a:ln>
              <a:noFill/>
            </a:ln>
            <a:solidFill>
              <a:schemeClr val="tx1"/>
            </a:solidFill>
            <a:effectLst/>
            <a:latin typeface="Verdana" panose="020B0604030504040204" pitchFamily="34"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OS8</Template>
  <TotalTime>0</TotalTime>
  <Words>17284</Words>
  <Application>WPS 演示</Application>
  <PresentationFormat>On-screen Show (4:3)</PresentationFormat>
  <Paragraphs>392</Paragraphs>
  <Slides>51</Slides>
  <Notes>46</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51</vt:i4>
      </vt:variant>
    </vt:vector>
  </HeadingPairs>
  <TitlesOfParts>
    <vt:vector size="64" baseType="lpstr">
      <vt:lpstr>Arial</vt:lpstr>
      <vt:lpstr>宋体</vt:lpstr>
      <vt:lpstr>Wingdings</vt:lpstr>
      <vt:lpstr>Verdana</vt:lpstr>
      <vt:lpstr>MS PGothic</vt:lpstr>
      <vt:lpstr>Times New Roman</vt:lpstr>
      <vt:lpstr>Helvetica</vt:lpstr>
      <vt:lpstr>Webdings</vt:lpstr>
      <vt:lpstr>Monotype Sorts</vt:lpstr>
      <vt:lpstr>微软雅黑</vt:lpstr>
      <vt:lpstr>Arial Unicode MS</vt:lpstr>
      <vt:lpstr>Wingdings</vt:lpstr>
      <vt:lpstr>os-8</vt:lpstr>
      <vt:lpstr>Chapter 12:  I/O Systems</vt:lpstr>
      <vt:lpstr>Chapter 12:  I/O Systems</vt:lpstr>
      <vt:lpstr>Objectives目标</vt:lpstr>
      <vt:lpstr>Overview</vt:lpstr>
      <vt:lpstr>I/O Hardware输入/输出硬件</vt:lpstr>
      <vt:lpstr>I/O Hardware (Cont.)</vt:lpstr>
      <vt:lpstr>A Typical PC Bus Structure典型的 PC 总线结构</vt:lpstr>
      <vt:lpstr>I/O Hardware (Cont.)</vt:lpstr>
      <vt:lpstr>I/O Hardware (Cont.)</vt:lpstr>
      <vt:lpstr>Device I/O Port Locations on PCs (partial)PC 上的设备 I/O 端口位置（部分）</vt:lpstr>
      <vt:lpstr>Polling轮询</vt:lpstr>
      <vt:lpstr>Interrupts中断</vt:lpstr>
      <vt:lpstr>Interrupt-Driven I/O Cycle中断驱动的 I/O 周期</vt:lpstr>
      <vt:lpstr>Interrupts (Cont.)</vt:lpstr>
      <vt:lpstr>Latency延时</vt:lpstr>
      <vt:lpstr>Intel Pentium Processor Event-Vector Table英特尔奔腾处理器事件向量表</vt:lpstr>
      <vt:lpstr>Direct Memory Access直接内存访问</vt:lpstr>
      <vt:lpstr>Six Step Process to Perform DMA Transfer执行 DMA 传输的六步过程</vt:lpstr>
      <vt:lpstr>Application I/O Interface应用程序输入/输出接口</vt:lpstr>
      <vt:lpstr>A Kernel I/O Structure内核 I/O 结构</vt:lpstr>
      <vt:lpstr>Characteristics of I/O Devices.I/O设备的特性</vt:lpstr>
      <vt:lpstr>Characteristics of I/O Devices (Cont.)</vt:lpstr>
      <vt:lpstr>Block and Character Devices块和字符设备</vt:lpstr>
      <vt:lpstr>Network Devices网络设备</vt:lpstr>
      <vt:lpstr>Clocks and Timers时钟和定时器</vt:lpstr>
      <vt:lpstr>Nonblocking and Asynchronous I/O非阻塞和异步 I/O</vt:lpstr>
      <vt:lpstr>Two I/O Methods两种I/O方法</vt:lpstr>
      <vt:lpstr>Vectored I/O.向量 I/O</vt:lpstr>
      <vt:lpstr>Kernel I/O Subsystem内核 I/O 子系统</vt:lpstr>
      <vt:lpstr>Device-status Table设备状态表</vt:lpstr>
      <vt:lpstr>Common PC and Data-center I/O devices and Interface Speeds</vt:lpstr>
      <vt:lpstr>Kernel I/O Subsystem</vt:lpstr>
      <vt:lpstr>Error Handling</vt:lpstr>
      <vt:lpstr>I/O Protection</vt:lpstr>
      <vt:lpstr>Use of a System Call to Perform I/O</vt:lpstr>
      <vt:lpstr>Kernel Data Structures</vt:lpstr>
      <vt:lpstr>UNIX I/O Kernel Structure</vt:lpstr>
      <vt:lpstr>Power Management</vt:lpstr>
      <vt:lpstr>Power Management (Cont.)</vt:lpstr>
      <vt:lpstr>Power Management (Cont.)</vt:lpstr>
      <vt:lpstr>Kernel I/O Subsystem Summary</vt:lpstr>
      <vt:lpstr>Transforming I/O Requests to Hardware Operations</vt:lpstr>
      <vt:lpstr>Life Cycle of An I/O Request</vt:lpstr>
      <vt:lpstr>STREAMS</vt:lpstr>
      <vt:lpstr>The STREAMS Structure</vt:lpstr>
      <vt:lpstr>Performance</vt:lpstr>
      <vt:lpstr>Intercomputer Communications</vt:lpstr>
      <vt:lpstr>Improving Performance</vt:lpstr>
      <vt:lpstr>Device-Functionality Progression</vt:lpstr>
      <vt:lpstr>I/O Performance of Storage (and Network Latency)</vt:lpstr>
      <vt:lpstr>End of Chapter 12</vt:lpstr>
    </vt:vector>
  </TitlesOfParts>
  <Company>Lucent Technologies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Spirit_wolf</cp:lastModifiedBy>
  <cp:revision>766</cp:revision>
  <cp:lastPrinted>2013-09-10T17:57:00Z</cp:lastPrinted>
  <dcterms:created xsi:type="dcterms:W3CDTF">2011-01-13T23:43:00Z</dcterms:created>
  <dcterms:modified xsi:type="dcterms:W3CDTF">2021-10-05T08:24:29Z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